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62" r:id="rId2"/>
    <p:sldId id="257" r:id="rId3"/>
    <p:sldId id="336" r:id="rId4"/>
    <p:sldId id="361" r:id="rId5"/>
    <p:sldId id="362" r:id="rId6"/>
    <p:sldId id="360" r:id="rId7"/>
    <p:sldId id="349" r:id="rId8"/>
    <p:sldId id="363" r:id="rId9"/>
    <p:sldId id="364" r:id="rId10"/>
    <p:sldId id="365" r:id="rId11"/>
    <p:sldId id="367" r:id="rId12"/>
    <p:sldId id="368" r:id="rId13"/>
    <p:sldId id="369" r:id="rId14"/>
    <p:sldId id="370" r:id="rId15"/>
    <p:sldId id="366" r:id="rId16"/>
    <p:sldId id="371" r:id="rId17"/>
    <p:sldId id="339" r:id="rId18"/>
    <p:sldId id="341" r:id="rId19"/>
    <p:sldId id="348" r:id="rId20"/>
    <p:sldId id="340" r:id="rId21"/>
    <p:sldId id="342" r:id="rId22"/>
    <p:sldId id="358" r:id="rId23"/>
    <p:sldId id="359" r:id="rId24"/>
    <p:sldId id="303" r:id="rId25"/>
    <p:sldId id="356" r:id="rId26"/>
    <p:sldId id="357" r:id="rId27"/>
    <p:sldId id="355" r:id="rId28"/>
    <p:sldId id="346" r:id="rId29"/>
    <p:sldId id="273" r:id="rId30"/>
    <p:sldId id="350" r:id="rId31"/>
    <p:sldId id="315" r:id="rId32"/>
    <p:sldId id="352" r:id="rId33"/>
    <p:sldId id="353" r:id="rId34"/>
    <p:sldId id="354" r:id="rId35"/>
    <p:sldId id="26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32" autoAdjust="0"/>
  </p:normalViewPr>
  <p:slideViewPr>
    <p:cSldViewPr snapToGrid="0" snapToObjects="1">
      <p:cViewPr>
        <p:scale>
          <a:sx n="103" d="100"/>
          <a:sy n="103" d="100"/>
        </p:scale>
        <p:origin x="-119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8C7EA-D577-284C-B04D-2D184F6CA342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DB1DB-5137-E042-B2C8-9E15BD656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5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8E5B5-61B0-8646-86C6-807E116B54C7}" type="slidenum">
              <a:rPr lang="en-US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pPr/>
              <a:t>4</a:t>
            </a:fld>
            <a:endParaRPr lang="en-US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r>
              <a:rPr lang="en-US" sz="80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GEOS-</a:t>
            </a:r>
            <a:r>
              <a:rPr lang="en-US" sz="800" dirty="0" err="1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Chem</a:t>
            </a:r>
            <a:r>
              <a:rPr lang="en-US" sz="80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 has</a:t>
            </a:r>
            <a:r>
              <a:rPr lang="en-US" sz="800" baseline="0" dirty="0" smtClean="0">
                <a:latin typeface="Arial" pitchFamily="26" charset="0"/>
                <a:ea typeface="ＭＳ Ｐゴシック" pitchFamily="26" charset="-128"/>
                <a:cs typeface="ＭＳ Ｐゴシック" pitchFamily="26" charset="-128"/>
              </a:rPr>
              <a:t> a rich history of use in understanding atmospheric composition and the inference of surface fluxes.  </a:t>
            </a:r>
            <a:endParaRPr lang="en-US" sz="800" dirty="0" smtClean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  <a:p>
            <a:pPr eaLnBrk="1" hangingPunct="1"/>
            <a:endParaRPr lang="en-US" sz="800" dirty="0">
              <a:latin typeface="Arial" pitchFamily="26" charset="0"/>
              <a:ea typeface="ＭＳ Ｐゴシック" pitchFamily="26" charset="-128"/>
              <a:cs typeface="ＭＳ Ｐゴシック" pitchFamily="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557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DB1DB-5137-E042-B2C8-9E15BD656F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Figure 2. </a:t>
            </a:r>
            <a:r>
              <a:rPr lang="en-US" sz="1200" dirty="0" err="1" smtClean="0"/>
              <a:t>Interannual</a:t>
            </a:r>
            <a:r>
              <a:rPr lang="en-US" sz="1200" dirty="0" smtClean="0"/>
              <a:t> sensitivity of global </a:t>
            </a:r>
            <a:r>
              <a:rPr lang="en-US" sz="1200" i="1" dirty="0" smtClean="0"/>
              <a:t>NEP</a:t>
            </a:r>
            <a:r>
              <a:rPr lang="en-US" sz="1200" dirty="0" smtClean="0"/>
              <a:t> (no fire) to selected </a:t>
            </a:r>
          </a:p>
          <a:p>
            <a:r>
              <a:rPr lang="en-US" sz="1200" dirty="0" smtClean="0"/>
              <a:t>CASA-GFED parameters. Note fluxes are insensitive to fast and slow</a:t>
            </a:r>
          </a:p>
          <a:p>
            <a:r>
              <a:rPr lang="en-US" sz="1200" dirty="0" smtClean="0"/>
              <a:t>Carbon Turnover rates (</a:t>
            </a:r>
            <a:r>
              <a:rPr lang="en-US" sz="1200" dirty="0" err="1" smtClean="0"/>
              <a:t>annK</a:t>
            </a:r>
            <a:r>
              <a:rPr lang="en-US" sz="1200" dirty="0" smtClean="0"/>
              <a:t> </a:t>
            </a:r>
            <a:r>
              <a:rPr lang="en-US" sz="1200" dirty="0" err="1" smtClean="0"/>
              <a:t>surfmet</a:t>
            </a:r>
            <a:r>
              <a:rPr lang="en-US" sz="1200" dirty="0" smtClean="0"/>
              <a:t> fast, </a:t>
            </a:r>
            <a:r>
              <a:rPr lang="en-US" sz="1200" dirty="0" err="1" smtClean="0"/>
              <a:t>annK</a:t>
            </a:r>
            <a:r>
              <a:rPr lang="en-US" sz="1200" dirty="0" smtClean="0"/>
              <a:t> slow slow). 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maximum potential light use efficiency as in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NPP=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temp scalar x moisture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scalare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fpar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 par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Q10 is the respiration temperature response parameter such that respiration goes up in the baseline case by 150% for a 10 degree increase in temp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FTC is the fraction of a grid cell that is tree cover. this parameter is most important in determining how much NPP we allocated to wood.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surfmet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turnover rate for the surface metabolic litter pool, one of 4 soil surface litter pools, it's turnover time is short &lt;1year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slow is the turnover rate for the soil carbon pool referred to as slow and has a turnover time of 5 years.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Assumed normally distributed </a:t>
            </a:r>
            <a:r>
              <a:rPr lang="en-US" sz="1200" dirty="0" err="1" smtClean="0"/>
              <a:t>pdf</a:t>
            </a:r>
            <a:r>
              <a:rPr lang="en-US" sz="1200" dirty="0" smtClean="0"/>
              <a:t> for each parameter:</a:t>
            </a:r>
          </a:p>
          <a:p>
            <a:r>
              <a:rPr lang="en-US" sz="1200" dirty="0" smtClean="0"/>
              <a:t>20% standard deviation on EMAX (0.4-0.6 </a:t>
            </a:r>
            <a:r>
              <a:rPr lang="en-US" sz="1200" dirty="0" err="1" smtClean="0"/>
              <a:t>gC</a:t>
            </a:r>
            <a:r>
              <a:rPr lang="en-US" sz="1200" dirty="0" smtClean="0"/>
              <a:t> MJ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), Q10 (1.2-1.8),</a:t>
            </a:r>
          </a:p>
          <a:p>
            <a:r>
              <a:rPr lang="en-US" sz="1200" dirty="0" err="1" smtClean="0"/>
              <a:t>bgmoist</a:t>
            </a:r>
            <a:r>
              <a:rPr lang="en-US" sz="1200" dirty="0" smtClean="0"/>
              <a:t> (+/- 0.2),  and 10% on wood allocation (+/- 0.1), and 25% on</a:t>
            </a:r>
          </a:p>
          <a:p>
            <a:r>
              <a:rPr lang="en-US" sz="1200" dirty="0" smtClean="0"/>
              <a:t>wood turnover (0.02-0.03yr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). Wood turnover or mortality has little</a:t>
            </a:r>
          </a:p>
          <a:p>
            <a:r>
              <a:rPr lang="en-US" sz="1200" dirty="0" smtClean="0"/>
              <a:t>Impact on the fluxes but large impact on estimated biomass.</a:t>
            </a:r>
          </a:p>
          <a:p>
            <a:endParaRPr lang="en-US" sz="1200" baseline="30000" dirty="0" smtClean="0"/>
          </a:p>
          <a:p>
            <a:r>
              <a:rPr lang="en-US" sz="1200" dirty="0" smtClean="0"/>
              <a:t>These standard deviation estimates were derived from, literature</a:t>
            </a:r>
          </a:p>
          <a:p>
            <a:r>
              <a:rPr lang="en-US" sz="1200" dirty="0" smtClean="0"/>
              <a:t>Surveys and expert opinions.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DB1DB-5137-E042-B2C8-9E15BD656F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1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ECCO2 ocean solution assimilates a variety of satellite and in-situ data, including Jason altimetry, AMSRE-E sea surface temperature, and Argo temperature and salinity profiles.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spatial resolution of ECCO2-Darwin in our set-up is about 1/6 of a degree or 18km globally on a cube sphere grid. NOBM is extending from near the South Pole to 72° N, in increments of 2/3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latitude and 1 1/4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longitude.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53C-B3C5-0F4F-9CE1-E38D824CA81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9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6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24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4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7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4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0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0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Tes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92"/>
          <a:stretch>
            <a:fillRect/>
          </a:stretch>
        </p:blipFill>
        <p:spPr bwMode="auto">
          <a:xfrm>
            <a:off x="1" y="-1"/>
            <a:ext cx="91440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813"/>
            <a:ext cx="8229600" cy="757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8D720-5DAA-CF43-87CF-0BE58F436890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86960-D31C-6647-85C1-6FE4A385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7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9.emf"/><Relationship Id="rId5" Type="http://schemas.openxmlformats.org/officeDocument/2006/relationships/image" Target="../media/image4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emf"/><Relationship Id="rId7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arbon.nasa.gov" TargetMode="External"/><Relationship Id="rId3" Type="http://schemas.openxmlformats.org/officeDocument/2006/relationships/hyperlink" Target="http://cmsflux.jpl.nasa.gov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jpe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2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_bann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9" y="2267055"/>
            <a:ext cx="9144000" cy="4578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14511"/>
            <a:ext cx="9144000" cy="1323439"/>
          </a:xfrm>
          <a:prstGeom prst="rect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FFFF"/>
                </a:solidFill>
                <a:latin typeface="+mj-lt"/>
              </a:rPr>
              <a:t>Attribution of the Atmospheric Growth Rate 2011-2010</a:t>
            </a:r>
          </a:p>
        </p:txBody>
      </p:sp>
    </p:spTree>
    <p:extLst>
      <p:ext uri="{BB962C8B-B14F-4D97-AF65-F5344CB8AC3E}">
        <p14:creationId xmlns:p14="http://schemas.microsoft.com/office/powerpoint/2010/main" val="40476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Flux decomposition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624387"/>
              </p:ext>
            </p:extLst>
          </p:nvPr>
        </p:nvGraphicFramePr>
        <p:xfrm>
          <a:off x="2173" y="1090613"/>
          <a:ext cx="9121794" cy="1354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3" imgW="2908300" imgH="431800" progId="Equation.DSMT4">
                  <p:embed/>
                </p:oleObj>
              </mc:Choice>
              <mc:Fallback>
                <p:oleObj name="Equation" r:id="rId3" imgW="29083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3" y="1090613"/>
                        <a:ext cx="9121794" cy="1354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gfluxtot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/>
          <a:stretch/>
        </p:blipFill>
        <p:spPr>
          <a:xfrm>
            <a:off x="3452304" y="3388684"/>
            <a:ext cx="5671663" cy="3469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45" y="2574970"/>
            <a:ext cx="908235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tmospheric growth rate driven by comparable reduction in combustion and increase in net biome production (NBP)  along with ocean (from El Nino-to-La Nina)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1645" y="3698697"/>
            <a:ext cx="346557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NBP driven by an increase in GPP </a:t>
            </a:r>
          </a:p>
          <a:p>
            <a:r>
              <a:rPr lang="en-US" dirty="0" smtClean="0"/>
              <a:t>but a larger decrease in respiration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782" y="4980911"/>
            <a:ext cx="343538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What about the regional scale?</a:t>
            </a:r>
            <a:endParaRPr lang="en-US" sz="20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495258"/>
              </p:ext>
            </p:extLst>
          </p:nvPr>
        </p:nvGraphicFramePr>
        <p:xfrm>
          <a:off x="5467732" y="5701273"/>
          <a:ext cx="2953411" cy="62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6" imgW="1143000" imgH="241300" progId="Equation.DSMT4">
                  <p:embed/>
                </p:oleObj>
              </mc:Choice>
              <mc:Fallback>
                <p:oleObj name="Equation" r:id="rId6" imgW="1143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7732" y="5701273"/>
                        <a:ext cx="2953411" cy="623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9778" y="6152165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GPP Casa-SIF used for NPB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2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Brazil</a:t>
            </a:r>
            <a:endParaRPr lang="en-US" dirty="0"/>
          </a:p>
        </p:txBody>
      </p:sp>
      <p:pic>
        <p:nvPicPr>
          <p:cNvPr id="3" name="Picture 2" descr="gbrazil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19" y="991799"/>
            <a:ext cx="6596380" cy="406501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24746" y="5091872"/>
            <a:ext cx="7417415" cy="175432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Brazilian biomass burning accounts for more than half of global BB change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Modest negative reduction in total flux implies positive NBP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GPP is positive-</a:t>
            </a:r>
            <a:r>
              <a:rPr lang="en-US" dirty="0" smtClean="0">
                <a:sym typeface="Wingdings"/>
              </a:rPr>
              <a:t>Rh must compensate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Mortality (Saatchi et al, PNAS, 2013)?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Disagreement between Casa-SIF and Jules-SIF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OCO-2 could resolve discrepancy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120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Mexico</a:t>
            </a:r>
            <a:endParaRPr lang="en-US" dirty="0"/>
          </a:p>
        </p:txBody>
      </p:sp>
      <p:pic>
        <p:nvPicPr>
          <p:cNvPr id="3" name="Picture 2" descr="gmexico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41" y="1004127"/>
            <a:ext cx="6913349" cy="4260351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37056" y="5695993"/>
            <a:ext cx="6904454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Mexican total flux increased growth rate at comparable rate as Brazil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GPP dominates NBP increase but compensate by reduction in Rh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6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drivers</a:t>
            </a:r>
            <a:endParaRPr lang="en-US" dirty="0"/>
          </a:p>
        </p:txBody>
      </p:sp>
      <p:pic>
        <p:nvPicPr>
          <p:cNvPr id="3" name="Picture 2" descr="gregfluxba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0" y="942483"/>
            <a:ext cx="4746930" cy="2925296"/>
          </a:xfrm>
          <a:prstGeom prst="rect">
            <a:avLst/>
          </a:prstGeom>
        </p:spPr>
      </p:pic>
      <p:pic>
        <p:nvPicPr>
          <p:cNvPr id="4" name="Picture 3" descr="gprecip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0" y="3787157"/>
            <a:ext cx="4783916" cy="3001907"/>
          </a:xfrm>
          <a:prstGeom prst="rect">
            <a:avLst/>
          </a:prstGeom>
        </p:spPr>
      </p:pic>
      <p:pic>
        <p:nvPicPr>
          <p:cNvPr id="5" name="Picture 4" descr="gdfparpay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6" y="3855303"/>
            <a:ext cx="4598978" cy="2834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257826"/>
            <a:ext cx="4364710" cy="1754327"/>
          </a:xfrm>
          <a:prstGeom prst="rect">
            <a:avLst/>
          </a:prstGeom>
          <a:solidFill>
            <a:srgbClr val="C4BD97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Southern Africa dominated growth reduction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Southeast Asia response dominated by NPB (consistent with </a:t>
            </a:r>
            <a:r>
              <a:rPr lang="en-US" dirty="0" err="1" smtClean="0"/>
              <a:t>Basu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2013)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 of </a:t>
            </a:r>
            <a:r>
              <a:rPr lang="en-US" dirty="0" err="1" smtClean="0"/>
              <a:t>Fpar</a:t>
            </a:r>
            <a:r>
              <a:rPr lang="en-US" dirty="0" smtClean="0"/>
              <a:t> and precipitation consistent with total flux response</a:t>
            </a:r>
          </a:p>
        </p:txBody>
      </p:sp>
    </p:spTree>
    <p:extLst>
      <p:ext uri="{BB962C8B-B14F-4D97-AF65-F5344CB8AC3E}">
        <p14:creationId xmlns:p14="http://schemas.microsoft.com/office/powerpoint/2010/main" val="177941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19369"/>
            <a:ext cx="8229600" cy="53163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CMS-Flux has developed into an advanced carbon cycle data assimilation system (CCDAS) incorporating anthropogenic, ocean, terrestrial, and atmospheric data.</a:t>
            </a:r>
          </a:p>
          <a:p>
            <a:r>
              <a:rPr lang="en-US" dirty="0" smtClean="0"/>
              <a:t>Incorporation of global combustion and photosynthesis satellite data supports the attribution of the atmospheric growth rate to processes at spatially-resolved scales.</a:t>
            </a:r>
          </a:p>
          <a:p>
            <a:r>
              <a:rPr lang="en-US" dirty="0" smtClean="0"/>
              <a:t>CMS-Flux shows a complex carbon cycle response to the Central Pacific El Nino to La Nina transition</a:t>
            </a:r>
          </a:p>
          <a:p>
            <a:r>
              <a:rPr lang="en-US" dirty="0" smtClean="0"/>
              <a:t>Global increase in uptake change (2011-2010) (1.8 </a:t>
            </a:r>
            <a:r>
              <a:rPr lang="en-US" dirty="0" err="1" smtClean="0"/>
              <a:t>PgC</a:t>
            </a:r>
            <a:r>
              <a:rPr lang="en-US" dirty="0" smtClean="0"/>
              <a:t>) was driven by land and ocean tropical fluxes</a:t>
            </a:r>
          </a:p>
          <a:p>
            <a:pPr lvl="1"/>
            <a:r>
              <a:rPr lang="en-US" dirty="0" smtClean="0"/>
              <a:t>Biomass burning rivaled NBP </a:t>
            </a:r>
          </a:p>
          <a:p>
            <a:r>
              <a:rPr lang="en-US" dirty="0" smtClean="0"/>
              <a:t>At regional scales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ub-equatorial Africa drove growth rate</a:t>
            </a:r>
          </a:p>
          <a:p>
            <a:pPr lvl="1"/>
            <a:r>
              <a:rPr lang="en-US" dirty="0" smtClean="0"/>
              <a:t>Brazilian biomass burning and respiration dominated increases in productivity</a:t>
            </a:r>
          </a:p>
          <a:p>
            <a:pPr lvl="1"/>
            <a:r>
              <a:rPr lang="en-US" dirty="0" smtClean="0"/>
              <a:t>Broadly consistent with the sign of </a:t>
            </a:r>
            <a:r>
              <a:rPr lang="en-US" dirty="0" err="1" smtClean="0"/>
              <a:t>fpar</a:t>
            </a:r>
            <a:r>
              <a:rPr lang="en-US" dirty="0" smtClean="0"/>
              <a:t> and precipitation anomalies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Formal uncertainty estimates in process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Systematic errors in transport investigated by CMS-</a:t>
            </a:r>
            <a:r>
              <a:rPr lang="en-US" dirty="0" err="1" smtClean="0">
                <a:solidFill>
                  <a:srgbClr val="0000FF"/>
                </a:solidFill>
              </a:rPr>
              <a:t>Lauvaux</a:t>
            </a:r>
            <a:r>
              <a:rPr lang="en-US" dirty="0" smtClean="0">
                <a:solidFill>
                  <a:srgbClr val="0000FF"/>
                </a:solidFill>
              </a:rPr>
              <a:t>  project</a:t>
            </a:r>
          </a:p>
        </p:txBody>
      </p:sp>
    </p:spTree>
    <p:extLst>
      <p:ext uri="{BB962C8B-B14F-4D97-AF65-F5344CB8AC3E}">
        <p14:creationId xmlns:p14="http://schemas.microsoft.com/office/powerpoint/2010/main" val="330334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Zonal divide</a:t>
            </a:r>
            <a:endParaRPr lang="en-US" dirty="0"/>
          </a:p>
        </p:txBody>
      </p:sp>
      <p:pic>
        <p:nvPicPr>
          <p:cNvPr id="3" name="Picture 2" descr="gcmsFlux3z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75" y="1654597"/>
            <a:ext cx="7101897" cy="452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4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80" y="69813"/>
            <a:ext cx="8229600" cy="757287"/>
          </a:xfrm>
        </p:spPr>
        <p:txBody>
          <a:bodyPr>
            <a:noAutofit/>
          </a:bodyPr>
          <a:lstStyle/>
          <a:p>
            <a:r>
              <a:rPr lang="en-US" sz="3600" dirty="0" smtClean="0"/>
              <a:t>Link between tropical temperatures and 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growth rate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3288498" y="1045646"/>
            <a:ext cx="5771873" cy="2424462"/>
            <a:chOff x="1555964" y="3578222"/>
            <a:chExt cx="6650022" cy="2943169"/>
          </a:xfrm>
        </p:grpSpPr>
        <p:pic>
          <p:nvPicPr>
            <p:cNvPr id="4" name="Picture 3" descr="wang_co2gr_t_p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8"/>
            <a:stretch/>
          </p:blipFill>
          <p:spPr>
            <a:xfrm>
              <a:off x="1555964" y="6016370"/>
              <a:ext cx="6650022" cy="505021"/>
            </a:xfrm>
            <a:prstGeom prst="rect">
              <a:avLst/>
            </a:prstGeom>
          </p:spPr>
        </p:pic>
        <p:pic>
          <p:nvPicPr>
            <p:cNvPr id="6" name="Picture 5" descr="wang_co2gr_t_p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6" b="53432"/>
            <a:stretch/>
          </p:blipFill>
          <p:spPr>
            <a:xfrm>
              <a:off x="1555964" y="3578222"/>
              <a:ext cx="6650022" cy="243814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96388" y="1161784"/>
            <a:ext cx="2899333" cy="17543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Wang et al, 2013 (PNAS) showed that </a:t>
            </a:r>
            <a:r>
              <a:rPr lang="en-US" dirty="0"/>
              <a:t>1 °C tropical temperature anomaly </a:t>
            </a:r>
            <a:r>
              <a:rPr lang="en-US" dirty="0" smtClean="0"/>
              <a:t>leads </a:t>
            </a:r>
            <a:r>
              <a:rPr lang="en-US" dirty="0"/>
              <a:t>to a 3.5 ± 0.6 </a:t>
            </a:r>
            <a:r>
              <a:rPr lang="en-US" dirty="0" err="1" smtClean="0"/>
              <a:t>PgC</a:t>
            </a:r>
            <a:r>
              <a:rPr lang="en-US" dirty="0"/>
              <a:t> </a:t>
            </a:r>
            <a:r>
              <a:rPr lang="en-US" dirty="0" smtClean="0"/>
              <a:t>yr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/>
              <a:t>CO2 </a:t>
            </a:r>
            <a:r>
              <a:rPr lang="en-US" dirty="0" smtClean="0"/>
              <a:t>growth rate anomaly (1959-2011) (r</a:t>
            </a:r>
            <a:r>
              <a:rPr lang="en-US" baseline="30000" dirty="0" smtClean="0"/>
              <a:t>2</a:t>
            </a:r>
            <a:r>
              <a:rPr lang="en-US" dirty="0" smtClean="0"/>
              <a:t> ≈ 0.5). </a:t>
            </a:r>
            <a:endParaRPr lang="en-US" dirty="0"/>
          </a:p>
        </p:txBody>
      </p:sp>
      <p:pic>
        <p:nvPicPr>
          <p:cNvPr id="8" name="Picture 7" descr="CoxSensitivit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8735" r="48698" b="77812"/>
          <a:stretch/>
        </p:blipFill>
        <p:spPr>
          <a:xfrm>
            <a:off x="3997331" y="3731975"/>
            <a:ext cx="5063040" cy="19494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7085" y="3731975"/>
            <a:ext cx="3584995" cy="17543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Cox et al, 2013 (Nature)</a:t>
            </a:r>
          </a:p>
          <a:p>
            <a:r>
              <a:rPr lang="en-US" dirty="0" smtClean="0"/>
              <a:t>used that same relationship</a:t>
            </a:r>
          </a:p>
          <a:p>
            <a:r>
              <a:rPr lang="en-US" dirty="0" smtClean="0"/>
              <a:t>to apply an observational constraint</a:t>
            </a:r>
          </a:p>
          <a:p>
            <a:r>
              <a:rPr lang="en-US" dirty="0" smtClean="0"/>
              <a:t>on carbon-cycle climate feedback</a:t>
            </a:r>
          </a:p>
          <a:p>
            <a:r>
              <a:rPr lang="en-US" dirty="0" smtClean="0"/>
              <a:t>parameter-&gt; </a:t>
            </a:r>
            <a:r>
              <a:rPr lang="en-US" dirty="0" err="1" smtClean="0"/>
              <a:t>γ</a:t>
            </a:r>
            <a:r>
              <a:rPr lang="en-US" dirty="0" smtClean="0"/>
              <a:t> (</a:t>
            </a:r>
            <a:r>
              <a:rPr lang="en-US" dirty="0" err="1" smtClean="0"/>
              <a:t>GtC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 in C</a:t>
            </a:r>
            <a:r>
              <a:rPr lang="en-US" baseline="30000" dirty="0" smtClean="0"/>
              <a:t>4</a:t>
            </a:r>
            <a:r>
              <a:rPr lang="en-US" dirty="0" smtClean="0"/>
              <a:t>MIP models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817534"/>
            <a:ext cx="906037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Spatially explicit drivers of atmospheric CO2 growth rate and ancillary species could provide better process scale constraints</a:t>
            </a:r>
          </a:p>
        </p:txBody>
      </p:sp>
    </p:spTree>
    <p:extLst>
      <p:ext uri="{BB962C8B-B14F-4D97-AF65-F5344CB8AC3E}">
        <p14:creationId xmlns:p14="http://schemas.microsoft.com/office/powerpoint/2010/main" val="367401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Attribution Strategy</a:t>
            </a:r>
            <a:endParaRPr lang="en-US" dirty="0"/>
          </a:p>
        </p:txBody>
      </p:sp>
      <p:pic>
        <p:nvPicPr>
          <p:cNvPr id="3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42" y="3184454"/>
            <a:ext cx="2274511" cy="14774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3779" dir="2700000" algn="tl" rotWithShape="0">
              <a:schemeClr val="bg2">
                <a:alpha val="64999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9442" y="2169713"/>
            <a:ext cx="2631099" cy="83099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9.25 </a:t>
            </a:r>
            <a:r>
              <a:rPr lang="en-US" sz="2400" dirty="0" err="1" smtClean="0"/>
              <a:t>PgC</a:t>
            </a:r>
            <a:r>
              <a:rPr lang="en-US" sz="2400" dirty="0"/>
              <a:t> </a:t>
            </a:r>
            <a:r>
              <a:rPr lang="en-US" sz="2400" dirty="0" smtClean="0"/>
              <a:t>yr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(2010)</a:t>
            </a:r>
          </a:p>
          <a:p>
            <a:r>
              <a:rPr lang="en-US" sz="2400" dirty="0" smtClean="0"/>
              <a:t>9.50 </a:t>
            </a:r>
            <a:r>
              <a:rPr lang="en-US" sz="2400" dirty="0" err="1" smtClean="0"/>
              <a:t>PgC</a:t>
            </a:r>
            <a:r>
              <a:rPr lang="en-US" sz="2400" dirty="0" smtClean="0"/>
              <a:t> </a:t>
            </a:r>
            <a:r>
              <a:rPr lang="en-US" sz="2400" dirty="0"/>
              <a:t>yr</a:t>
            </a:r>
            <a:r>
              <a:rPr lang="en-US" sz="2400" baseline="30000" dirty="0"/>
              <a:t>-1 </a:t>
            </a:r>
            <a:r>
              <a:rPr lang="en-US" sz="2400" dirty="0" smtClean="0"/>
              <a:t>(2011)</a:t>
            </a:r>
            <a:endParaRPr lang="en-US" sz="2400" dirty="0"/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8278" y="3000121"/>
            <a:ext cx="1845063" cy="12653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3779" dir="2700000" algn="tl" rotWithShape="0">
              <a:schemeClr val="bg2">
                <a:alpha val="64999"/>
              </a:schemeClr>
            </a:outerShdw>
          </a:effec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404661" y="3184454"/>
            <a:ext cx="3233277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AU" sz="2400" dirty="0" smtClean="0">
                <a:solidFill>
                  <a:srgbClr val="FF0000"/>
                </a:solidFill>
                <a:latin typeface="+mn-lt"/>
              </a:rPr>
              <a:t>4.85</a:t>
            </a:r>
            <a:r>
              <a:rPr lang="en-AU" sz="2400" dirty="0" smtClean="0">
                <a:latin typeface="+mn-lt"/>
              </a:rPr>
              <a:t> - 2.92 </a:t>
            </a:r>
            <a:r>
              <a:rPr lang="en-AU" sz="2400" dirty="0" err="1" smtClean="0">
                <a:latin typeface="+mn-lt"/>
              </a:rPr>
              <a:t>PgC</a:t>
            </a:r>
            <a:r>
              <a:rPr lang="en-AU" sz="2400" dirty="0" smtClean="0">
                <a:latin typeface="+mn-lt"/>
              </a:rPr>
              <a:t> </a:t>
            </a:r>
            <a:r>
              <a:rPr lang="en-AU" sz="2400" dirty="0">
                <a:latin typeface="+mn-lt"/>
              </a:rPr>
              <a:t>y</a:t>
            </a:r>
            <a:r>
              <a:rPr lang="en-AU" sz="2400" baseline="30000" dirty="0">
                <a:latin typeface="+mn-lt"/>
              </a:rPr>
              <a:t>-</a:t>
            </a:r>
            <a:r>
              <a:rPr lang="en-AU" sz="2400" baseline="30000" dirty="0" smtClean="0">
                <a:latin typeface="+mn-lt"/>
              </a:rPr>
              <a:t>1</a:t>
            </a:r>
            <a:r>
              <a:rPr lang="en-AU" sz="2400" dirty="0" smtClean="0">
                <a:latin typeface="+mn-lt"/>
              </a:rPr>
              <a:t>(</a:t>
            </a:r>
            <a:r>
              <a:rPr lang="en-AU" sz="2400" dirty="0">
                <a:latin typeface="+mn-lt"/>
              </a:rPr>
              <a:t>2010) </a:t>
            </a:r>
            <a:endParaRPr lang="en-AU" sz="2400" baseline="30000" dirty="0" smtClean="0">
              <a:latin typeface="+mn-lt"/>
            </a:endParaRPr>
          </a:p>
          <a:p>
            <a:pPr algn="r" eaLnBrk="1" hangingPunct="1"/>
            <a:r>
              <a:rPr lang="en-AU" sz="2400" dirty="0" smtClean="0">
                <a:solidFill>
                  <a:srgbClr val="FF0000"/>
                </a:solidFill>
                <a:latin typeface="+mn-lt"/>
              </a:rPr>
              <a:t>5.79</a:t>
            </a:r>
            <a:r>
              <a:rPr lang="en-AU" sz="2400" dirty="0" smtClean="0">
                <a:latin typeface="+mn-lt"/>
              </a:rPr>
              <a:t> - 2.24 </a:t>
            </a:r>
            <a:r>
              <a:rPr lang="en-AU" sz="2400" dirty="0" err="1" smtClean="0">
                <a:latin typeface="+mn-lt"/>
              </a:rPr>
              <a:t>PgC</a:t>
            </a:r>
            <a:r>
              <a:rPr lang="en-AU" sz="2400" dirty="0" smtClean="0">
                <a:latin typeface="+mn-lt"/>
              </a:rPr>
              <a:t> y</a:t>
            </a:r>
            <a:r>
              <a:rPr lang="en-AU" sz="2400" baseline="30000" dirty="0">
                <a:latin typeface="+mn-lt"/>
              </a:rPr>
              <a:t>-</a:t>
            </a:r>
            <a:r>
              <a:rPr lang="en-AU" sz="2400" baseline="30000" dirty="0" smtClean="0">
                <a:latin typeface="+mn-lt"/>
              </a:rPr>
              <a:t>1</a:t>
            </a:r>
            <a:r>
              <a:rPr lang="en-AU" sz="2400" dirty="0">
                <a:latin typeface="+mn-lt"/>
              </a:rPr>
              <a:t>(2011</a:t>
            </a:r>
            <a:r>
              <a:rPr lang="en-AU" sz="2400" dirty="0" smtClean="0">
                <a:latin typeface="+mn-lt"/>
              </a:rPr>
              <a:t>)</a:t>
            </a:r>
            <a:endParaRPr lang="en-AU" sz="1000" dirty="0">
              <a:latin typeface="+mn-lt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V="1">
            <a:off x="2256354" y="3844334"/>
            <a:ext cx="1148308" cy="142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V="1">
            <a:off x="2256355" y="2316834"/>
            <a:ext cx="1683712" cy="1527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286383" y="4807079"/>
            <a:ext cx="2552311" cy="9848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AU" sz="2400" dirty="0" smtClean="0">
                <a:latin typeface="+mn-lt"/>
              </a:rPr>
              <a:t>2.38 (2010) </a:t>
            </a:r>
            <a:r>
              <a:rPr lang="en-AU" sz="2400" dirty="0" err="1">
                <a:latin typeface="+mn-lt"/>
              </a:rPr>
              <a:t>PgC</a:t>
            </a:r>
            <a:r>
              <a:rPr lang="en-AU" sz="2400" dirty="0">
                <a:latin typeface="+mn-lt"/>
              </a:rPr>
              <a:t> y</a:t>
            </a:r>
            <a:r>
              <a:rPr lang="en-AU" sz="2400" baseline="30000" dirty="0">
                <a:latin typeface="+mn-lt"/>
              </a:rPr>
              <a:t>-</a:t>
            </a:r>
            <a:r>
              <a:rPr lang="en-AU" sz="2400" baseline="30000" dirty="0" smtClean="0">
                <a:latin typeface="+mn-lt"/>
              </a:rPr>
              <a:t>1</a:t>
            </a:r>
          </a:p>
          <a:p>
            <a:pPr algn="r" eaLnBrk="1" hangingPunct="1"/>
            <a:r>
              <a:rPr lang="en-AU" sz="2400" dirty="0" smtClean="0">
                <a:latin typeface="+mn-lt"/>
              </a:rPr>
              <a:t>2.71 (2011) </a:t>
            </a:r>
            <a:r>
              <a:rPr lang="en-AU" sz="2400" dirty="0" err="1">
                <a:latin typeface="+mn-lt"/>
              </a:rPr>
              <a:t>PgC</a:t>
            </a:r>
            <a:r>
              <a:rPr lang="en-AU" sz="2400" dirty="0">
                <a:latin typeface="+mn-lt"/>
              </a:rPr>
              <a:t> y</a:t>
            </a:r>
            <a:r>
              <a:rPr lang="en-AU" sz="2400" baseline="30000" dirty="0">
                <a:latin typeface="+mn-lt"/>
              </a:rPr>
              <a:t>-1</a:t>
            </a:r>
            <a:endParaRPr lang="en-AU" sz="2400" dirty="0">
              <a:latin typeface="+mn-lt"/>
            </a:endParaRPr>
          </a:p>
          <a:p>
            <a:pPr algn="r" eaLnBrk="1" hangingPunct="1"/>
            <a:r>
              <a:rPr lang="en-AU" sz="1000" dirty="0" smtClean="0">
                <a:latin typeface="+mn-lt"/>
              </a:rPr>
              <a:t>Derived from ECCO-2 ocean flux estimate</a:t>
            </a:r>
            <a:endParaRPr lang="en-AU" sz="1000" dirty="0">
              <a:latin typeface="+mn-lt"/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2235382" y="3844335"/>
            <a:ext cx="2007008" cy="122474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41" descr="Global C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5557" r="6252" b="6825"/>
          <a:stretch>
            <a:fillRect/>
          </a:stretch>
        </p:blipFill>
        <p:spPr bwMode="auto">
          <a:xfrm>
            <a:off x="6695113" y="1052636"/>
            <a:ext cx="2340227" cy="18022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449" y="4914622"/>
            <a:ext cx="4216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Fossil Fuel</a:t>
            </a:r>
            <a:r>
              <a:rPr lang="en-US" dirty="0"/>
              <a:t> </a:t>
            </a:r>
            <a:r>
              <a:rPr lang="en-US" dirty="0" smtClean="0"/>
              <a:t>(FFDAS</a:t>
            </a:r>
            <a:r>
              <a:rPr lang="en-AU" dirty="0" smtClean="0">
                <a:latin typeface="Arial Narrow" charset="0"/>
                <a:cs typeface="ＭＳ Ｐゴシック" charset="0"/>
              </a:rPr>
              <a:t>)</a:t>
            </a:r>
            <a:endParaRPr lang="en-US" dirty="0" smtClean="0"/>
          </a:p>
          <a:p>
            <a:r>
              <a:rPr lang="en-US" dirty="0" smtClean="0"/>
              <a:t>Incorporates separate chemical CO2 production, aviation, bunker, and shipping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Nassar</a:t>
            </a:r>
            <a:r>
              <a:rPr lang="en-US" dirty="0"/>
              <a:t> </a:t>
            </a:r>
            <a:r>
              <a:rPr lang="en-US" dirty="0" smtClean="0"/>
              <a:t>et al, 2010)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7406" y="1159325"/>
            <a:ext cx="3689194" cy="923330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priori carbon cycle budgets</a:t>
            </a:r>
          </a:p>
          <a:p>
            <a:r>
              <a:rPr lang="en-US" dirty="0" smtClean="0"/>
              <a:t>are constructed to be consistent with </a:t>
            </a:r>
          </a:p>
          <a:p>
            <a:r>
              <a:rPr lang="en-US" dirty="0" smtClean="0"/>
              <a:t>atmospheric CO2 growth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40066" y="1116507"/>
            <a:ext cx="2697872" cy="1200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CO2 accumulation</a:t>
            </a:r>
          </a:p>
          <a:p>
            <a:r>
              <a:rPr lang="en-US" sz="2400" dirty="0"/>
              <a:t>2010 2.44 ppm yr</a:t>
            </a:r>
            <a:r>
              <a:rPr lang="en-US" sz="2400" baseline="30000" dirty="0"/>
              <a:t>-1</a:t>
            </a:r>
          </a:p>
          <a:p>
            <a:r>
              <a:rPr lang="en-US" sz="2400" dirty="0"/>
              <a:t>2011 1.84 ppm yr</a:t>
            </a:r>
            <a:r>
              <a:rPr lang="en-US" sz="2400" baseline="30000" dirty="0"/>
              <a:t>-1</a:t>
            </a:r>
            <a:endParaRPr lang="en-US" sz="2400" dirty="0"/>
          </a:p>
        </p:txBody>
      </p:sp>
      <p:pic>
        <p:nvPicPr>
          <p:cNvPr id="19" name="Picture 18" descr="ECCO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34" y="4712286"/>
            <a:ext cx="2093106" cy="2087834"/>
          </a:xfrm>
          <a:prstGeom prst="rect">
            <a:avLst/>
          </a:prstGeom>
        </p:spPr>
      </p:pic>
      <p:pic>
        <p:nvPicPr>
          <p:cNvPr id="13" name="Picture 12" descr="Wildfire_in_Californi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72" y="3359351"/>
            <a:ext cx="1833368" cy="12139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406" y="6211220"/>
            <a:ext cx="4902980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Land-use change and river export are not included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05005" y="3037351"/>
            <a:ext cx="396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40066" y="4807079"/>
            <a:ext cx="396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23" name="TextBox 22"/>
          <p:cNvSpPr txBox="1"/>
          <p:nvPr/>
        </p:nvSpPr>
        <p:spPr>
          <a:xfrm>
            <a:off x="3933031" y="2090333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≈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11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1413"/>
            <a:ext cx="8229600" cy="7572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CASA-GFED3 terrestrial eco-system model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3256" y="1108141"/>
            <a:ext cx="8946041" cy="1754327"/>
          </a:xfrm>
          <a:prstGeom prst="rect">
            <a:avLst/>
          </a:prstGeom>
          <a:solidFill>
            <a:srgbClr val="C0504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CASA-GFED3 model is modified to have an annual flux consistent with the inferred terrestrial flux.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Spatial uncertainties are estimated through a Monte Carlo analysis through perturbation of</a:t>
            </a:r>
            <a:r>
              <a:rPr lang="en-US" dirty="0"/>
              <a:t> </a:t>
            </a:r>
            <a:r>
              <a:rPr lang="en-US" dirty="0" smtClean="0"/>
              <a:t>key environmental parameters such as maximum potential light use efficiency, Q10, forest tree cover, etc.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Quantifies </a:t>
            </a:r>
            <a:r>
              <a:rPr lang="en-US" dirty="0" err="1" smtClean="0"/>
              <a:t>parameteric</a:t>
            </a:r>
            <a:r>
              <a:rPr lang="en-US" dirty="0" smtClean="0"/>
              <a:t> uncertainty (but not structural uncertainty) </a:t>
            </a:r>
          </a:p>
        </p:txBody>
      </p:sp>
      <p:pic>
        <p:nvPicPr>
          <p:cNvPr id="10" name="Content Placeholder 3" descr="priorB_Collatz_annual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r="-2770" b="68986"/>
          <a:stretch/>
        </p:blipFill>
        <p:spPr>
          <a:xfrm>
            <a:off x="161282" y="2978621"/>
            <a:ext cx="4516878" cy="31851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614331" y="3048572"/>
            <a:ext cx="4217611" cy="3027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8160" y="6017765"/>
            <a:ext cx="4351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Interannual</a:t>
            </a:r>
            <a:r>
              <a:rPr lang="en-US" dirty="0"/>
              <a:t> sensitivity of global </a:t>
            </a:r>
            <a:r>
              <a:rPr lang="en-US" i="1" dirty="0"/>
              <a:t>NEP</a:t>
            </a:r>
            <a:r>
              <a:rPr lang="en-US" dirty="0"/>
              <a:t> (no fire) to selected </a:t>
            </a:r>
            <a:r>
              <a:rPr lang="en-US" dirty="0" smtClean="0"/>
              <a:t> CASA</a:t>
            </a:r>
            <a:r>
              <a:rPr lang="en-US" dirty="0"/>
              <a:t>-GFED parameters.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4484" y="6283005"/>
            <a:ext cx="188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J. </a:t>
            </a:r>
            <a:r>
              <a:rPr lang="en-US" dirty="0" err="1" smtClean="0"/>
              <a:t>Collatz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2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FFDAS-Fossil Fuel fluctuations</a:t>
            </a:r>
            <a:endParaRPr lang="en-US" dirty="0"/>
          </a:p>
        </p:txBody>
      </p:sp>
      <p:pic>
        <p:nvPicPr>
          <p:cNvPr id="3" name="Picture 2" descr="emis_20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6593" r="4680" b="7070"/>
          <a:stretch/>
        </p:blipFill>
        <p:spPr>
          <a:xfrm>
            <a:off x="2919923" y="1084118"/>
            <a:ext cx="5766877" cy="2712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3708" y="3711457"/>
            <a:ext cx="14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7636" y="3711457"/>
            <a:ext cx="14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negative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054" y="1530930"/>
            <a:ext cx="2698835" cy="1754327"/>
          </a:xfrm>
          <a:prstGeom prst="rect">
            <a:avLst/>
          </a:prstGeom>
          <a:solidFill>
            <a:srgbClr val="FCD5B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2010 Fossil fuel 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Emission </a:t>
            </a:r>
            <a:r>
              <a:rPr lang="en-US" dirty="0" smtClean="0"/>
              <a:t>anomalies from historic mean</a:t>
            </a:r>
            <a:endParaRPr lang="en-US" dirty="0"/>
          </a:p>
          <a:p>
            <a:endParaRPr lang="en-US" dirty="0"/>
          </a:p>
          <a:p>
            <a:r>
              <a:rPr lang="en-US" dirty="0"/>
              <a:t>Recovery with </a:t>
            </a:r>
            <a:r>
              <a:rPr lang="en-US" dirty="0" smtClean="0"/>
              <a:t>subnational variation</a:t>
            </a:r>
            <a:endParaRPr lang="en-US" dirty="0"/>
          </a:p>
        </p:txBody>
      </p:sp>
      <p:pic>
        <p:nvPicPr>
          <p:cNvPr id="7" name="Picture 6" descr="Diff_2011minus20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5"/>
          <a:stretch/>
        </p:blipFill>
        <p:spPr>
          <a:xfrm>
            <a:off x="3119035" y="4080789"/>
            <a:ext cx="5477045" cy="2777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60" y="4717533"/>
            <a:ext cx="3416996" cy="1477328"/>
          </a:xfrm>
          <a:prstGeom prst="rect">
            <a:avLst/>
          </a:prstGeom>
          <a:solidFill>
            <a:srgbClr val="FCD5B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Reduction of NE US and</a:t>
            </a:r>
          </a:p>
          <a:p>
            <a:r>
              <a:rPr lang="en-US" dirty="0" smtClean="0"/>
              <a:t>Europe relative to 2010.</a:t>
            </a:r>
          </a:p>
          <a:p>
            <a:endParaRPr lang="en-US" dirty="0"/>
          </a:p>
          <a:p>
            <a:r>
              <a:rPr lang="en-US" dirty="0" smtClean="0"/>
              <a:t>Increases in SE US, Northern India, </a:t>
            </a:r>
          </a:p>
          <a:p>
            <a:r>
              <a:rPr lang="en-US" dirty="0" smtClean="0"/>
              <a:t>and Eastern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581" y="1076143"/>
            <a:ext cx="6934200" cy="535289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 CMS team: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Kevin Bowman, </a:t>
            </a:r>
            <a:r>
              <a:rPr lang="en-US" sz="1800" dirty="0" err="1" smtClean="0">
                <a:solidFill>
                  <a:schemeClr val="tx1"/>
                </a:solidFill>
              </a:rPr>
              <a:t>Junjie</a:t>
            </a:r>
            <a:r>
              <a:rPr lang="en-US" sz="1800" dirty="0" smtClean="0">
                <a:solidFill>
                  <a:schemeClr val="tx1"/>
                </a:solidFill>
              </a:rPr>
              <a:t> Liu, Nicholas </a:t>
            </a:r>
            <a:r>
              <a:rPr lang="en-US" sz="1800" dirty="0" err="1" smtClean="0">
                <a:solidFill>
                  <a:schemeClr val="tx1"/>
                </a:solidFill>
              </a:rPr>
              <a:t>Parazoo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Meemong</a:t>
            </a:r>
            <a:r>
              <a:rPr lang="en-US" sz="1800" dirty="0" smtClean="0">
                <a:solidFill>
                  <a:schemeClr val="tx1"/>
                </a:solidFill>
              </a:rPr>
              <a:t> Lee, </a:t>
            </a:r>
            <a:r>
              <a:rPr lang="en-US" sz="1800" dirty="0" err="1" smtClean="0">
                <a:solidFill>
                  <a:schemeClr val="tx1"/>
                </a:solidFill>
              </a:rPr>
              <a:t>Dimitris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Menemenlis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Holger</a:t>
            </a:r>
            <a:r>
              <a:rPr lang="en-US" sz="1800" dirty="0" smtClean="0">
                <a:solidFill>
                  <a:schemeClr val="tx1"/>
                </a:solidFill>
              </a:rPr>
              <a:t> Brix, Joshua Fisher, Christian Frankenberg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Jet Propulsion Laboratory, California Institute of Technology</a:t>
            </a:r>
          </a:p>
          <a:p>
            <a:r>
              <a:rPr lang="en-US" sz="1400" b="1" dirty="0" smtClean="0">
                <a:solidFill>
                  <a:schemeClr val="tx1"/>
                </a:solidFill>
              </a:rPr>
              <a:t>Joint Institute for Regional Earth System Science and Technology, University of California, Los Angeles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Steven </a:t>
            </a:r>
            <a:r>
              <a:rPr lang="en-US" sz="1800" dirty="0" err="1" smtClean="0">
                <a:solidFill>
                  <a:schemeClr val="tx1"/>
                </a:solidFill>
              </a:rPr>
              <a:t>Pawson</a:t>
            </a:r>
            <a:r>
              <a:rPr lang="en-US" sz="1800" dirty="0" smtClean="0">
                <a:solidFill>
                  <a:schemeClr val="tx1"/>
                </a:solidFill>
              </a:rPr>
              <a:t>, Lesley </a:t>
            </a:r>
            <a:r>
              <a:rPr lang="en-US" sz="1800" dirty="0" err="1" smtClean="0">
                <a:solidFill>
                  <a:schemeClr val="tx1"/>
                </a:solidFill>
              </a:rPr>
              <a:t>Ott</a:t>
            </a:r>
            <a:r>
              <a:rPr lang="en-US" sz="1800" dirty="0" smtClean="0">
                <a:solidFill>
                  <a:schemeClr val="tx1"/>
                </a:solidFill>
              </a:rPr>
              <a:t>, James </a:t>
            </a:r>
            <a:r>
              <a:rPr lang="en-US" sz="1800" dirty="0" err="1" smtClean="0">
                <a:solidFill>
                  <a:schemeClr val="tx1"/>
                </a:solidFill>
              </a:rPr>
              <a:t>Collatz</a:t>
            </a:r>
            <a:r>
              <a:rPr lang="en-US" sz="1800" dirty="0" smtClean="0">
                <a:solidFill>
                  <a:schemeClr val="tx1"/>
                </a:solidFill>
              </a:rPr>
              <a:t>, Watson Gregg, </a:t>
            </a:r>
            <a:r>
              <a:rPr lang="en-US" sz="1800" dirty="0" err="1" smtClean="0">
                <a:solidFill>
                  <a:schemeClr val="tx1"/>
                </a:solidFill>
              </a:rPr>
              <a:t>Zhengxin</a:t>
            </a:r>
            <a:r>
              <a:rPr lang="en-US" sz="1800" dirty="0" smtClean="0">
                <a:solidFill>
                  <a:schemeClr val="tx1"/>
                </a:solidFill>
              </a:rPr>
              <a:t> Zhu, Randy </a:t>
            </a:r>
            <a:r>
              <a:rPr lang="en-US" sz="1800" dirty="0" err="1" smtClean="0">
                <a:solidFill>
                  <a:schemeClr val="tx1"/>
                </a:solidFill>
              </a:rPr>
              <a:t>Kawa</a:t>
            </a:r>
            <a:r>
              <a:rPr lang="en-US" sz="1800" dirty="0" smtClean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chemeClr val="tx1"/>
                </a:solidFill>
              </a:rPr>
              <a:t> Cecile </a:t>
            </a:r>
            <a:r>
              <a:rPr lang="en-US" sz="1800" dirty="0" err="1">
                <a:solidFill>
                  <a:schemeClr val="tx1"/>
                </a:solidFill>
              </a:rPr>
              <a:t>Rousseaux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NASA Goddard Space Flight Center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Chris Hill, Mick Follows, Stephanie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smtClean="0">
                <a:solidFill>
                  <a:schemeClr val="tx1"/>
                </a:solidFill>
              </a:rPr>
              <a:t>Dutkiewicz </a:t>
            </a:r>
          </a:p>
          <a:p>
            <a:r>
              <a:rPr lang="pl-PL" sz="1400" b="1" dirty="0" smtClean="0">
                <a:solidFill>
                  <a:schemeClr val="tx1"/>
                </a:solidFill>
              </a:rPr>
              <a:t>MIT</a:t>
            </a:r>
          </a:p>
          <a:p>
            <a:r>
              <a:rPr lang="pl-PL" sz="1800" dirty="0" smtClean="0">
                <a:solidFill>
                  <a:schemeClr val="tx1"/>
                </a:solidFill>
              </a:rPr>
              <a:t>Scott </a:t>
            </a:r>
            <a:r>
              <a:rPr lang="pl-PL" sz="1800" dirty="0" err="1" smtClean="0">
                <a:solidFill>
                  <a:schemeClr val="tx1"/>
                </a:solidFill>
              </a:rPr>
              <a:t>Denning</a:t>
            </a:r>
            <a:r>
              <a:rPr lang="pl-PL" sz="1800" dirty="0" smtClean="0">
                <a:solidFill>
                  <a:schemeClr val="tx1"/>
                </a:solidFill>
              </a:rPr>
              <a:t>, </a:t>
            </a:r>
            <a:r>
              <a:rPr lang="pl-PL" sz="1800" dirty="0" err="1" smtClean="0">
                <a:solidFill>
                  <a:schemeClr val="tx1"/>
                </a:solidFill>
              </a:rPr>
              <a:t>Kathy</a:t>
            </a:r>
            <a:r>
              <a:rPr lang="pl-PL" sz="1800" dirty="0" smtClean="0">
                <a:solidFill>
                  <a:schemeClr val="tx1"/>
                </a:solidFill>
              </a:rPr>
              <a:t> Haynes, </a:t>
            </a:r>
            <a:r>
              <a:rPr lang="pl-PL" sz="1800" dirty="0" err="1" smtClean="0">
                <a:solidFill>
                  <a:schemeClr val="tx1"/>
                </a:solidFill>
              </a:rPr>
              <a:t>Ian</a:t>
            </a:r>
            <a:r>
              <a:rPr lang="pl-PL" sz="1800" dirty="0" smtClean="0">
                <a:solidFill>
                  <a:schemeClr val="tx1"/>
                </a:solidFill>
              </a:rPr>
              <a:t> Baker</a:t>
            </a:r>
          </a:p>
          <a:p>
            <a:r>
              <a:rPr lang="pl-PL" sz="1600" b="1" dirty="0" smtClean="0">
                <a:solidFill>
                  <a:schemeClr val="tx1"/>
                </a:solidFill>
              </a:rPr>
              <a:t>Colorado </a:t>
            </a:r>
            <a:r>
              <a:rPr lang="pl-PL" sz="1600" b="1" dirty="0" err="1" smtClean="0">
                <a:solidFill>
                  <a:schemeClr val="tx1"/>
                </a:solidFill>
              </a:rPr>
              <a:t>State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err="1" smtClean="0">
                <a:solidFill>
                  <a:schemeClr val="tx1"/>
                </a:solidFill>
              </a:rPr>
              <a:t>University</a:t>
            </a:r>
            <a:endParaRPr lang="pl-PL" sz="1600" b="1" dirty="0" smtClean="0">
              <a:solidFill>
                <a:schemeClr val="tx1"/>
              </a:solidFill>
            </a:endParaRPr>
          </a:p>
          <a:p>
            <a:r>
              <a:rPr lang="pl-PL" sz="1800" dirty="0" smtClean="0">
                <a:solidFill>
                  <a:schemeClr val="tx1"/>
                </a:solidFill>
              </a:rPr>
              <a:t>Kevin </a:t>
            </a:r>
            <a:r>
              <a:rPr lang="pl-PL" sz="1800" dirty="0" err="1" smtClean="0">
                <a:solidFill>
                  <a:schemeClr val="tx1"/>
                </a:solidFill>
              </a:rPr>
              <a:t>Gurney</a:t>
            </a:r>
            <a:endParaRPr lang="pl-PL" sz="1800" dirty="0" smtClean="0">
              <a:solidFill>
                <a:schemeClr val="tx1"/>
              </a:solidFill>
            </a:endParaRPr>
          </a:p>
          <a:p>
            <a:r>
              <a:rPr lang="pl-PL" sz="1600" b="1" dirty="0" smtClean="0">
                <a:solidFill>
                  <a:schemeClr val="tx1"/>
                </a:solidFill>
              </a:rPr>
              <a:t>Arizona </a:t>
            </a:r>
            <a:r>
              <a:rPr lang="pl-PL" sz="1600" b="1" dirty="0" err="1" smtClean="0">
                <a:solidFill>
                  <a:schemeClr val="tx1"/>
                </a:solidFill>
              </a:rPr>
              <a:t>State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err="1" smtClean="0">
                <a:solidFill>
                  <a:schemeClr val="tx1"/>
                </a:solidFill>
              </a:rPr>
              <a:t>University</a:t>
            </a:r>
            <a:endParaRPr lang="pl-PL" sz="1600" b="1" dirty="0" smtClean="0">
              <a:solidFill>
                <a:schemeClr val="tx1"/>
              </a:solidFill>
            </a:endParaRPr>
          </a:p>
          <a:p>
            <a:r>
              <a:rPr lang="pl-PL" sz="1800" dirty="0" smtClean="0">
                <a:solidFill>
                  <a:schemeClr val="tx1"/>
                </a:solidFill>
              </a:rPr>
              <a:t>Gregg </a:t>
            </a:r>
            <a:r>
              <a:rPr lang="pl-PL" sz="1800" dirty="0" err="1" smtClean="0">
                <a:solidFill>
                  <a:schemeClr val="tx1"/>
                </a:solidFill>
              </a:rPr>
              <a:t>Marland</a:t>
            </a:r>
            <a:r>
              <a:rPr lang="pl-PL" sz="1800" dirty="0" smtClean="0">
                <a:solidFill>
                  <a:schemeClr val="tx1"/>
                </a:solidFill>
              </a:rPr>
              <a:t>, </a:t>
            </a:r>
            <a:r>
              <a:rPr lang="pl-PL" sz="1800" dirty="0" err="1" smtClean="0">
                <a:solidFill>
                  <a:schemeClr val="tx1"/>
                </a:solidFill>
              </a:rPr>
              <a:t>Eric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err="1" smtClean="0">
                <a:solidFill>
                  <a:schemeClr val="tx1"/>
                </a:solidFill>
              </a:rPr>
              <a:t>Marland</a:t>
            </a:r>
            <a:r>
              <a:rPr lang="pl-PL" sz="1800" dirty="0" smtClean="0">
                <a:solidFill>
                  <a:schemeClr val="tx1"/>
                </a:solidFill>
              </a:rPr>
              <a:t>, Chris Badurek</a:t>
            </a:r>
          </a:p>
          <a:p>
            <a:r>
              <a:rPr lang="pl-PL" sz="1600" b="1" dirty="0" err="1" smtClean="0">
                <a:solidFill>
                  <a:schemeClr val="tx1"/>
                </a:solidFill>
              </a:rPr>
              <a:t>Appalachian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err="1" smtClean="0">
                <a:solidFill>
                  <a:schemeClr val="tx1"/>
                </a:solidFill>
              </a:rPr>
              <a:t>State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err="1" smtClean="0">
                <a:solidFill>
                  <a:schemeClr val="tx1"/>
                </a:solidFill>
              </a:rPr>
              <a:t>University</a:t>
            </a:r>
            <a:endParaRPr lang="pl-PL" sz="1800" b="1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Daven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Henze</a:t>
            </a:r>
            <a:r>
              <a:rPr lang="en-US" sz="1800" dirty="0" smtClean="0">
                <a:solidFill>
                  <a:schemeClr val="tx1"/>
                </a:solidFill>
              </a:rPr>
              <a:t> and Nicholas </a:t>
            </a:r>
            <a:r>
              <a:rPr lang="en-US" sz="1800" dirty="0" err="1" smtClean="0">
                <a:solidFill>
                  <a:schemeClr val="tx1"/>
                </a:solidFill>
              </a:rPr>
              <a:t>Bousserez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600" b="1" dirty="0" smtClean="0">
                <a:solidFill>
                  <a:schemeClr val="tx1"/>
                </a:solidFill>
              </a:rPr>
              <a:t>University of Colorado, Boulder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42" y="6618824"/>
            <a:ext cx="40675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© 2013 California Institute of Technology. Government sponsorship acknowledged</a:t>
            </a:r>
            <a:endParaRPr lang="en-US" sz="900" dirty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1153581" y="-9150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Cambria"/>
                <a:ea typeface="ＭＳ Ｐゴシック" pitchFamily="-112" charset="-128"/>
                <a:cs typeface="Cambr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1"/>
                </a:solidFill>
                <a:latin typeface="Times New Roman" pitchFamily="4" charset="0"/>
              </a:defRPr>
            </a:lvl9pPr>
          </a:lstStyle>
          <a:p>
            <a:r>
              <a:rPr lang="en-US" sz="3200" smtClean="0"/>
              <a:t>Carbon Monitoring System Flux Pilot Project</a:t>
            </a:r>
            <a:endParaRPr lang="en-US" sz="3200" dirty="0"/>
          </a:p>
        </p:txBody>
      </p:sp>
      <p:pic>
        <p:nvPicPr>
          <p:cNvPr id="7" name="Picture 6" descr="CMS_main_hea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605"/>
          </a:xfrm>
          <a:prstGeom prst="rect">
            <a:avLst/>
          </a:prstGeom>
        </p:spPr>
      </p:pic>
      <p:pic>
        <p:nvPicPr>
          <p:cNvPr id="8" name="Picture 7" descr="icon_flu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1" y="220125"/>
            <a:ext cx="651933" cy="651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5468" y="838202"/>
            <a:ext cx="247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carbon.nasa.gov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54" y="28696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ECCO2-Darwin 4D-var Ocean Estimate</a:t>
            </a:r>
            <a:endParaRPr lang="en-US" dirty="0"/>
          </a:p>
        </p:txBody>
      </p:sp>
      <p:pic>
        <p:nvPicPr>
          <p:cNvPr id="9" name="Picture 8" descr="DICCFLX_darwin_cg1_mean_20100101_2010123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0" y="1020538"/>
            <a:ext cx="3542853" cy="2869785"/>
          </a:xfrm>
          <a:prstGeom prst="rect">
            <a:avLst/>
          </a:prstGeom>
        </p:spPr>
      </p:pic>
      <p:pic>
        <p:nvPicPr>
          <p:cNvPr id="10" name="Picture 9" descr="DICCFLX_darwin_cg1_mean_diff_2011-20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3935683"/>
            <a:ext cx="3828235" cy="29223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2270" y="4604110"/>
            <a:ext cx="497810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ECCO2-Darwin flux estimates are based on</a:t>
            </a:r>
          </a:p>
          <a:p>
            <a:r>
              <a:rPr lang="en-US" sz="1600" dirty="0"/>
              <a:t>an 18-km 4D-var physical ocean state estimate and</a:t>
            </a:r>
          </a:p>
          <a:p>
            <a:r>
              <a:rPr lang="en-US" sz="1600" dirty="0"/>
              <a:t>a Green’s Functions estimate of ocean biogeochemistry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82270" y="5523906"/>
            <a:ext cx="4978101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ECCO2</a:t>
            </a:r>
            <a:r>
              <a:rPr lang="en-US" dirty="0"/>
              <a:t>-Darwin estimates show greater uptake in </a:t>
            </a:r>
            <a:r>
              <a:rPr lang="en-US" dirty="0" smtClean="0"/>
              <a:t>2011 in </a:t>
            </a:r>
            <a:r>
              <a:rPr lang="en-US" dirty="0"/>
              <a:t>the Indian and Atlantic Oceans </a:t>
            </a:r>
            <a:r>
              <a:rPr lang="en-US" dirty="0" smtClean="0"/>
              <a:t>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more complex structure in the Pacific and the extra tropics</a:t>
            </a:r>
          </a:p>
        </p:txBody>
      </p:sp>
      <p:pic>
        <p:nvPicPr>
          <p:cNvPr id="13" name="Picture 12" descr="ECC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36" y="1100078"/>
            <a:ext cx="3377029" cy="33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6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to GOSAT v3.3</a:t>
            </a:r>
            <a:endParaRPr lang="en-US" dirty="0"/>
          </a:p>
        </p:txBody>
      </p:sp>
      <p:pic>
        <p:nvPicPr>
          <p:cNvPr id="3" name="Picture 2" descr="y_hx_exp.b33.2-year-v4.dif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20809"/>
          <a:stretch/>
        </p:blipFill>
        <p:spPr>
          <a:xfrm>
            <a:off x="94331" y="1190719"/>
            <a:ext cx="4114023" cy="543090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4" name="Picture 3" descr="y_hx_exp.b33.2-year-v4.dif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52" b="79025"/>
          <a:stretch/>
        </p:blipFill>
        <p:spPr>
          <a:xfrm>
            <a:off x="4558348" y="1190719"/>
            <a:ext cx="4128452" cy="133887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21239" y="2767016"/>
            <a:ext cx="472276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prior overestimate during the NH summer 2010-2011. This difference is dominated by the northern high latitudes.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21239" y="3944665"/>
            <a:ext cx="4722761" cy="923330"/>
          </a:xfrm>
          <a:prstGeom prst="rect">
            <a:avLst/>
          </a:prstGeom>
          <a:solidFill>
            <a:srgbClr val="93CDD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NH subtropics and </a:t>
            </a:r>
            <a:r>
              <a:rPr lang="en-US" dirty="0" err="1" smtClean="0"/>
              <a:t>midlatitude</a:t>
            </a:r>
            <a:r>
              <a:rPr lang="en-US" dirty="0" smtClean="0"/>
              <a:t> </a:t>
            </a:r>
            <a:r>
              <a:rPr lang="en-US" dirty="0"/>
              <a:t>residuals </a:t>
            </a:r>
          </a:p>
          <a:p>
            <a:r>
              <a:rPr lang="en-US" dirty="0" smtClean="0"/>
              <a:t>are underestimated and overestimated in the spring and summer, respectively.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21239" y="4955684"/>
            <a:ext cx="4718509" cy="923330"/>
          </a:xfrm>
          <a:prstGeom prst="rect">
            <a:avLst/>
          </a:prstGeom>
          <a:solidFill>
            <a:srgbClr val="93CDD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Tropical carbon is underestimated for both winter and spring. High variability due to sampling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21239" y="5987639"/>
            <a:ext cx="4718509" cy="646331"/>
          </a:xfrm>
          <a:prstGeom prst="rect">
            <a:avLst/>
          </a:prstGeom>
          <a:solidFill>
            <a:srgbClr val="93CDD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SH is underestimated in Aug-Oct 2010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and March-May 2011.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1064" y="1803095"/>
            <a:ext cx="805114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7368" y="1814436"/>
            <a:ext cx="805114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0100" y="1803095"/>
            <a:ext cx="805114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83197" y="1825776"/>
            <a:ext cx="805114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5985" y="3005158"/>
            <a:ext cx="1117639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79082" y="3005158"/>
            <a:ext cx="1117639" cy="260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9320" y="4059800"/>
            <a:ext cx="905363" cy="36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00514" y="4071140"/>
            <a:ext cx="1342623" cy="36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24683" y="5806195"/>
            <a:ext cx="675832" cy="36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45281" y="5806195"/>
            <a:ext cx="675832" cy="36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86213" y="1270099"/>
            <a:ext cx="118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0.06 ppm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6687" y="1179450"/>
            <a:ext cx="77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-0.20 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66067" y="2431780"/>
            <a:ext cx="70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0.13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68523" y="3701808"/>
            <a:ext cx="70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0.29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20271" y="5266759"/>
            <a:ext cx="77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-0.01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0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5529"/>
            <a:ext cx="8229600" cy="757287"/>
          </a:xfrm>
        </p:spPr>
        <p:txBody>
          <a:bodyPr>
            <a:noAutofit/>
          </a:bodyPr>
          <a:lstStyle/>
          <a:p>
            <a:r>
              <a:rPr lang="en-US" sz="3200" dirty="0" smtClean="0"/>
              <a:t>Tropical Driver of the Atmospheric Growth Rate</a:t>
            </a:r>
            <a:endParaRPr lang="en-US" sz="3200" dirty="0"/>
          </a:p>
        </p:txBody>
      </p:sp>
      <p:pic>
        <p:nvPicPr>
          <p:cNvPr id="3" name="Picture 2" descr="cmsFluxTotal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88" b="9096"/>
          <a:stretch/>
        </p:blipFill>
        <p:spPr>
          <a:xfrm>
            <a:off x="1" y="951449"/>
            <a:ext cx="4510638" cy="28572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cmsFluxTotal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r="30497" b="8374"/>
          <a:stretch/>
        </p:blipFill>
        <p:spPr>
          <a:xfrm>
            <a:off x="4421732" y="951449"/>
            <a:ext cx="3837794" cy="28572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cmsFluxZona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7883" r="32640"/>
          <a:stretch/>
        </p:blipFill>
        <p:spPr>
          <a:xfrm>
            <a:off x="3366002" y="3711026"/>
            <a:ext cx="4539177" cy="3146974"/>
          </a:xfrm>
          <a:prstGeom prst="rect">
            <a:avLst/>
          </a:prstGeom>
        </p:spPr>
      </p:pic>
      <p:pic>
        <p:nvPicPr>
          <p:cNvPr id="6" name="Picture 5" descr="cmsFluxZona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7" t="7883"/>
          <a:stretch/>
        </p:blipFill>
        <p:spPr>
          <a:xfrm>
            <a:off x="7757930" y="3912134"/>
            <a:ext cx="1434027" cy="2140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604" y="3855067"/>
            <a:ext cx="307009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tropics (23S-23N) dominate the change in atmospheric growth</a:t>
            </a:r>
          </a:p>
          <a:p>
            <a:r>
              <a:rPr lang="en-US" sz="2400" dirty="0" smtClean="0"/>
              <a:t>rate:</a:t>
            </a:r>
            <a:endParaRPr lang="en-US" sz="2400" dirty="0"/>
          </a:p>
          <a:p>
            <a:r>
              <a:rPr lang="en-US" sz="2400" dirty="0" smtClean="0"/>
              <a:t>30%: Biomass burning  </a:t>
            </a:r>
          </a:p>
          <a:p>
            <a:r>
              <a:rPr lang="en-US" sz="2400" dirty="0" smtClean="0"/>
              <a:t>15%: Ocean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326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Flux Change (2011-2010)</a:t>
            </a:r>
            <a:endParaRPr lang="en-US" dirty="0"/>
          </a:p>
        </p:txBody>
      </p:sp>
      <p:pic>
        <p:nvPicPr>
          <p:cNvPr id="3" name="Picture 2" descr="bflu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14" y="965972"/>
            <a:ext cx="6194588" cy="3941307"/>
          </a:xfrm>
          <a:prstGeom prst="rect">
            <a:avLst/>
          </a:prstGeom>
        </p:spPr>
      </p:pic>
      <p:pic>
        <p:nvPicPr>
          <p:cNvPr id="4" name="Picture 3" descr="transcom_smoothmap2_final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03" y="4580115"/>
            <a:ext cx="4297897" cy="2277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956" y="1072622"/>
            <a:ext cx="2589233" cy="5632312"/>
          </a:xfrm>
          <a:prstGeom prst="rect">
            <a:avLst/>
          </a:prstGeom>
          <a:solidFill>
            <a:srgbClr val="FCD5B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African fluxes contribute the largest to the</a:t>
            </a:r>
          </a:p>
          <a:p>
            <a:r>
              <a:rPr lang="en-US" dirty="0" smtClean="0"/>
              <a:t>tropical signal </a:t>
            </a:r>
          </a:p>
          <a:p>
            <a:endParaRPr lang="en-US" dirty="0"/>
          </a:p>
          <a:p>
            <a:r>
              <a:rPr lang="en-US" dirty="0" smtClean="0"/>
              <a:t>The tropical </a:t>
            </a:r>
            <a:r>
              <a:rPr lang="en-US" dirty="0" err="1" smtClean="0"/>
              <a:t>SouthEast</a:t>
            </a:r>
            <a:r>
              <a:rPr lang="en-US" dirty="0" smtClean="0"/>
              <a:t> Asian flux of ~-0.3 </a:t>
            </a:r>
            <a:r>
              <a:rPr lang="en-US" dirty="0" err="1" smtClean="0"/>
              <a:t>PgC</a:t>
            </a:r>
            <a:r>
              <a:rPr lang="en-US" dirty="0" smtClean="0"/>
              <a:t> was dominated by regions including Cambodia, Laos, Vietnam, Myanmar</a:t>
            </a:r>
          </a:p>
          <a:p>
            <a:endParaRPr lang="en-US" dirty="0" smtClean="0"/>
          </a:p>
          <a:p>
            <a:r>
              <a:rPr lang="en-US" dirty="0" smtClean="0"/>
              <a:t>Amazon basin (20S-5N,80W-35W) is ~-0.4 </a:t>
            </a:r>
            <a:r>
              <a:rPr lang="en-US" dirty="0" err="1" smtClean="0"/>
              <a:t>PgC</a:t>
            </a:r>
            <a:r>
              <a:rPr lang="en-US" dirty="0" smtClean="0"/>
              <a:t>, similar to -0.42 </a:t>
            </a:r>
            <a:r>
              <a:rPr lang="en-US" dirty="0" err="1" smtClean="0"/>
              <a:t>PgC</a:t>
            </a:r>
            <a:r>
              <a:rPr lang="en-US" dirty="0" smtClean="0"/>
              <a:t> from </a:t>
            </a:r>
            <a:r>
              <a:rPr lang="en-US" dirty="0" err="1" smtClean="0"/>
              <a:t>Gatti</a:t>
            </a:r>
            <a:r>
              <a:rPr lang="en-US" dirty="0" smtClean="0"/>
              <a:t> </a:t>
            </a:r>
            <a:r>
              <a:rPr lang="en-US" i="1" dirty="0" smtClean="0"/>
              <a:t>et al, </a:t>
            </a:r>
            <a:r>
              <a:rPr lang="en-US" dirty="0" smtClean="0"/>
              <a:t>Nature (2014)  </a:t>
            </a:r>
            <a:endParaRPr lang="en-US" dirty="0"/>
          </a:p>
          <a:p>
            <a:endParaRPr lang="en-US" dirty="0"/>
          </a:p>
          <a:p>
            <a:r>
              <a:rPr lang="en-US" dirty="0"/>
              <a:t>Mexico flux change was 0.18 </a:t>
            </a:r>
            <a:r>
              <a:rPr lang="en-US" dirty="0" err="1"/>
              <a:t>PgC</a:t>
            </a:r>
            <a:r>
              <a:rPr lang="en-US" dirty="0"/>
              <a:t>, ~70%</a:t>
            </a:r>
          </a:p>
          <a:p>
            <a:r>
              <a:rPr lang="en-US" dirty="0"/>
              <a:t>of North American </a:t>
            </a:r>
            <a:r>
              <a:rPr lang="en-US" dirty="0" smtClean="0"/>
              <a:t>Temperate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2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68328" y="1054667"/>
            <a:ext cx="9309052" cy="5724968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tropics dominate the 2010-2011 flux </a:t>
            </a:r>
            <a:r>
              <a:rPr lang="en-US" sz="2000" dirty="0" smtClean="0"/>
              <a:t>change through a complex spatial pattern of oceanic, terrestrial, and fire fluxes</a:t>
            </a:r>
            <a:endParaRPr lang="en-US" sz="2000" dirty="0"/>
          </a:p>
          <a:p>
            <a:pPr lvl="1"/>
            <a:r>
              <a:rPr lang="en-US" sz="1600" dirty="0"/>
              <a:t>Consistent with temperature-growth rate correlations in Wang et al (2013) and Cox et al (2013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 smtClean="0"/>
              <a:t>However, increases in positive NH fluxes from fossil fuel and terrestrial ecosystems partially offset the SH change. </a:t>
            </a:r>
          </a:p>
          <a:p>
            <a:pPr lvl="1"/>
            <a:r>
              <a:rPr lang="en-US" sz="1600" dirty="0" smtClean="0"/>
              <a:t>Biomass burning contributed about 30% to tropical signal estimate</a:t>
            </a:r>
          </a:p>
          <a:p>
            <a:pPr lvl="1"/>
            <a:r>
              <a:rPr lang="en-US" sz="1600" dirty="0" smtClean="0"/>
              <a:t>Ocean contributed about 15% to the tropical signal</a:t>
            </a:r>
          </a:p>
          <a:p>
            <a:pPr lvl="1"/>
            <a:r>
              <a:rPr lang="en-US" sz="1600" dirty="0" smtClean="0"/>
              <a:t>Tropical Amazon flux broadly consistent with aircraft and surface observations </a:t>
            </a:r>
          </a:p>
          <a:p>
            <a:r>
              <a:rPr lang="en-US" sz="2400" dirty="0" smtClean="0"/>
              <a:t>South America Tropical, Mexico, Southeast Asia have responses consistent with precipitation anomalies</a:t>
            </a:r>
          </a:p>
          <a:p>
            <a:pPr lvl="1"/>
            <a:r>
              <a:rPr lang="en-US" sz="2000" dirty="0" smtClean="0"/>
              <a:t>Wang et al, Nature (2014) suggested a stronger temperature response under strong drought conditions</a:t>
            </a:r>
          </a:p>
          <a:p>
            <a:r>
              <a:rPr lang="en-US" sz="2400" dirty="0" smtClean="0"/>
              <a:t>Africa has the strongest response</a:t>
            </a:r>
          </a:p>
          <a:p>
            <a:pPr lvl="1"/>
            <a:r>
              <a:rPr lang="en-US" sz="2000" dirty="0" smtClean="0"/>
              <a:t>Needs further investigation </a:t>
            </a:r>
          </a:p>
          <a:p>
            <a:pPr lvl="1"/>
            <a:r>
              <a:rPr lang="en-US" sz="2000" dirty="0" smtClean="0"/>
              <a:t>Zhou et al, Nature (2014) pointed to a large scale decline in </a:t>
            </a:r>
            <a:r>
              <a:rPr lang="en-US" sz="2000" dirty="0" err="1" smtClean="0"/>
              <a:t>greeness</a:t>
            </a:r>
            <a:r>
              <a:rPr lang="en-US" sz="2000" dirty="0" smtClean="0"/>
              <a:t> in the Congo </a:t>
            </a:r>
            <a:r>
              <a:rPr lang="en-US" sz="2000" smtClean="0"/>
              <a:t>basinMore</a:t>
            </a:r>
            <a:r>
              <a:rPr lang="en-US" sz="2000" dirty="0" smtClean="0"/>
              <a:t> </a:t>
            </a:r>
            <a:r>
              <a:rPr lang="en-US" sz="2000" dirty="0"/>
              <a:t>information at </a:t>
            </a:r>
            <a:r>
              <a:rPr lang="en-US" sz="2000" dirty="0">
                <a:hlinkClick r:id="rId2"/>
              </a:rPr>
              <a:t>http://carbon.nasa.gov</a:t>
            </a:r>
            <a:r>
              <a:rPr lang="en-US" sz="2000" dirty="0"/>
              <a:t> and </a:t>
            </a:r>
            <a:r>
              <a:rPr lang="en-US" sz="2000" dirty="0">
                <a:hlinkClick r:id="rId3"/>
              </a:rPr>
              <a:t>http://cmsflux.jpl.nasa.gov</a:t>
            </a:r>
            <a:endParaRPr lang="en-US" sz="2000" dirty="0"/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51800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400" y="69813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Linking the subtropics to the tropics</a:t>
            </a:r>
            <a:endParaRPr lang="en-US" dirty="0"/>
          </a:p>
        </p:txBody>
      </p:sp>
      <p:pic>
        <p:nvPicPr>
          <p:cNvPr id="3" name="Picture 2" descr="calculate_posterior_increment_2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3"/>
          <a:stretch/>
        </p:blipFill>
        <p:spPr>
          <a:xfrm>
            <a:off x="822749" y="827099"/>
            <a:ext cx="7529949" cy="45254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5625" y="5681451"/>
            <a:ext cx="653255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tropical changes in flux are driven by non-local observations.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Transport connects the subtropics to the tropics. </a:t>
            </a:r>
          </a:p>
        </p:txBody>
      </p:sp>
    </p:spTree>
    <p:extLst>
      <p:ext uri="{BB962C8B-B14F-4D97-AF65-F5344CB8AC3E}">
        <p14:creationId xmlns:p14="http://schemas.microsoft.com/office/powerpoint/2010/main" val="1862551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20" y="47133"/>
            <a:ext cx="8229600" cy="7572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Summertime….when the sampling is easy</a:t>
            </a:r>
            <a:endParaRPr lang="en-US" sz="3600" dirty="0"/>
          </a:p>
        </p:txBody>
      </p:sp>
      <p:pic>
        <p:nvPicPr>
          <p:cNvPr id="3" name="Picture 2" descr="calculate_posterior_increment_2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5"/>
          <a:stretch/>
        </p:blipFill>
        <p:spPr>
          <a:xfrm>
            <a:off x="800070" y="1056059"/>
            <a:ext cx="7260415" cy="4330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720" y="5613410"/>
            <a:ext cx="7789312" cy="923330"/>
          </a:xfrm>
          <a:prstGeom prst="rect">
            <a:avLst/>
          </a:prstGeom>
          <a:solidFill>
            <a:srgbClr val="D7E4BD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GOSAT NH Summertime is a maximum of local sampling and biological activity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NH and SH subtropics are well sampled through the year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…..so is North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0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34" y="69813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Fossil Fuel Data Assimilation System</a:t>
            </a:r>
            <a:endParaRPr lang="en-US" dirty="0"/>
          </a:p>
        </p:txBody>
      </p:sp>
      <p:pic>
        <p:nvPicPr>
          <p:cNvPr id="3" name="Picture 2" descr="FFDAS.global.flu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59" y="1135772"/>
            <a:ext cx="6747084" cy="3609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679" y="4860210"/>
            <a:ext cx="6706986" cy="1754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BBE0E3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FFDAS is a data </a:t>
            </a:r>
            <a:r>
              <a:rPr lang="en-US" dirty="0"/>
              <a:t>assimilation system based on a series of observational proxies within a dynamical model of energy </a:t>
            </a:r>
            <a:r>
              <a:rPr lang="en-US" dirty="0" smtClean="0"/>
              <a:t>consumption (S. </a:t>
            </a:r>
            <a:r>
              <a:rPr lang="en-US" dirty="0" err="1"/>
              <a:t>Asefi-</a:t>
            </a:r>
            <a:r>
              <a:rPr lang="en-US" dirty="0" err="1" smtClean="0"/>
              <a:t>Najafabady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JGR </a:t>
            </a:r>
            <a:r>
              <a:rPr lang="en-US" i="1" dirty="0" smtClean="0"/>
              <a:t>submitted</a:t>
            </a:r>
            <a:r>
              <a:rPr lang="en-US" dirty="0" smtClean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0.1 </a:t>
            </a:r>
            <a:r>
              <a:rPr lang="en-US" dirty="0"/>
              <a:t>degrees, hourly, 1997 to 2011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Incorporates the </a:t>
            </a:r>
            <a:r>
              <a:rPr lang="en-US" dirty="0"/>
              <a:t>Temporal Improvements for Modeling Emissions by Scaling (TIMES) </a:t>
            </a:r>
            <a:r>
              <a:rPr lang="en-US" dirty="0" smtClean="0"/>
              <a:t>climatology from </a:t>
            </a:r>
            <a:r>
              <a:rPr lang="en-US" dirty="0" err="1" smtClean="0"/>
              <a:t>Nassar</a:t>
            </a:r>
            <a:r>
              <a:rPr lang="en-US" dirty="0" smtClean="0"/>
              <a:t> et al, JGR,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44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068" y="69813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Spatial driver of  the CO2 growth rate</a:t>
            </a:r>
            <a:endParaRPr lang="en-US" dirty="0"/>
          </a:p>
        </p:txBody>
      </p:sp>
      <p:pic>
        <p:nvPicPr>
          <p:cNvPr id="3" name="Picture 2" descr="calculate_posterior_flux2ppm_2011-2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9" r="49364" b="30054"/>
          <a:stretch/>
        </p:blipFill>
        <p:spPr>
          <a:xfrm>
            <a:off x="615959" y="4155391"/>
            <a:ext cx="3541223" cy="2702609"/>
          </a:xfrm>
          <a:prstGeom prst="rect">
            <a:avLst/>
          </a:prstGeom>
        </p:spPr>
      </p:pic>
      <p:pic>
        <p:nvPicPr>
          <p:cNvPr id="4" name="Picture 3" descr="calculate_posterior_flux2ppm_2011-2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07"/>
          <a:stretch/>
        </p:blipFill>
        <p:spPr>
          <a:xfrm>
            <a:off x="302325" y="951841"/>
            <a:ext cx="7922764" cy="3273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9527" y="1042564"/>
            <a:ext cx="14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2.44 ppm yr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3707" y="4388656"/>
            <a:ext cx="4785961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largest contribution spatially to the CO2 growth rate is China’s Eastern seaboard  (&gt;0.12 ppm yr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).</a:t>
            </a:r>
          </a:p>
          <a:p>
            <a:endParaRPr lang="en-US" sz="1600" dirty="0"/>
          </a:p>
          <a:p>
            <a:r>
              <a:rPr lang="en-US" sz="1600" dirty="0" smtClean="0"/>
              <a:t>Southeast Asia contributed 20-30 ppb </a:t>
            </a:r>
            <a:r>
              <a:rPr lang="en-US" sz="1600" dirty="0"/>
              <a:t>yr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 </a:t>
            </a:r>
            <a:r>
              <a:rPr lang="en-US" sz="1600" dirty="0" smtClean="0"/>
              <a:t>more to the atmospheric growth in 2010 than in 2011 where the total flux is nearly neutral. </a:t>
            </a:r>
          </a:p>
          <a:p>
            <a:endParaRPr lang="en-US" sz="1600" dirty="0"/>
          </a:p>
          <a:p>
            <a:r>
              <a:rPr lang="en-US" sz="1600" dirty="0" smtClean="0"/>
              <a:t>Subequatorial Africa flux attenuated the growth rate more in 2011 than in 2010.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385720" y="1048272"/>
            <a:ext cx="143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1.84 ppm yr</a:t>
            </a:r>
            <a:r>
              <a:rPr lang="en-US" baseline="30000" dirty="0" smtClean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2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0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Atmospheric CO2 Growth Rate</a:t>
            </a:r>
            <a:endParaRPr lang="en-US" dirty="0"/>
          </a:p>
        </p:txBody>
      </p:sp>
      <p:pic>
        <p:nvPicPr>
          <p:cNvPr id="3" name="Picture 2" descr="co2_trend_ml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" y="1462889"/>
            <a:ext cx="4079811" cy="31525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" name="Picture 3" descr="co2_data_mlo_anng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34" y="1065981"/>
            <a:ext cx="5350598" cy="4134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66595" y="2381447"/>
            <a:ext cx="204114" cy="213196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754" y="197889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2010: 2.45 ppm yr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2011: 1.84 ppm yr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605" y="4830940"/>
            <a:ext cx="893369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atmospheric growth rate of CO2 in 2010 was about 33% higher than 2011.</a:t>
            </a:r>
          </a:p>
          <a:p>
            <a:pPr algn="ctr"/>
            <a:r>
              <a:rPr lang="en-US" sz="2400" dirty="0" smtClean="0"/>
              <a:t>Why?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41188" y="5789214"/>
            <a:ext cx="6752119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are the processes driving those differences?</a:t>
            </a:r>
          </a:p>
          <a:p>
            <a:r>
              <a:rPr lang="en-US" sz="2400" dirty="0" smtClean="0"/>
              <a:t>What are the spatial drivers of the CO2 growth rate?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409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NH temperature response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445" y="4200429"/>
            <a:ext cx="5388737" cy="24257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43699" y="4577271"/>
            <a:ext cx="1656831" cy="330646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9336" y="6075276"/>
            <a:ext cx="175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73836" y="4654484"/>
            <a:ext cx="529712" cy="506865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350291">
            <a:off x="4975030" y="4904388"/>
            <a:ext cx="470979" cy="241031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lculate_bio+burn_2010-2011_seasonal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9" r="2412" b="67963"/>
          <a:stretch/>
        </p:blipFill>
        <p:spPr>
          <a:xfrm>
            <a:off x="207952" y="1022350"/>
            <a:ext cx="4008448" cy="2899611"/>
          </a:xfrm>
          <a:prstGeom prst="rect">
            <a:avLst/>
          </a:prstGeom>
        </p:spPr>
      </p:pic>
      <p:pic>
        <p:nvPicPr>
          <p:cNvPr id="9" name="Picture 8" descr="calculate_bio+burn_2010-2011_seasonal_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33334" r="51175" b="33148"/>
          <a:stretch/>
        </p:blipFill>
        <p:spPr>
          <a:xfrm>
            <a:off x="4398222" y="958850"/>
            <a:ext cx="4352078" cy="306169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72505" y="4654484"/>
            <a:ext cx="1656831" cy="330646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1700" y="4023561"/>
            <a:ext cx="31565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MERRA March-June, 2010-2011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5252" y="3960061"/>
            <a:ext cx="3347493" cy="2862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temperature response  in the </a:t>
            </a:r>
          </a:p>
          <a:p>
            <a:r>
              <a:rPr lang="en-US" dirty="0" smtClean="0"/>
              <a:t>northern latitudes in less clear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European uptake change follows temperature change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Weak response in Canada and Russia in spite significant</a:t>
            </a:r>
          </a:p>
          <a:p>
            <a:r>
              <a:rPr lang="en-US" dirty="0" smtClean="0"/>
              <a:t>anomalies</a:t>
            </a:r>
          </a:p>
          <a:p>
            <a:endParaRPr lang="en-US" dirty="0"/>
          </a:p>
          <a:p>
            <a:r>
              <a:rPr lang="en-US" dirty="0" smtClean="0"/>
              <a:t>There are few GOSAT measurements north of 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05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9813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Anthropogenic emissions</a:t>
            </a:r>
            <a:endParaRPr lang="en-US" dirty="0"/>
          </a:p>
        </p:txBody>
      </p:sp>
      <p:pic>
        <p:nvPicPr>
          <p:cNvPr id="3" name="Picture 6" descr="Aviation-L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4100"/>
            <a:ext cx="4292600" cy="28123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hemSrc-L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079500"/>
            <a:ext cx="4253830" cy="2786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ICOA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015827"/>
            <a:ext cx="4279900" cy="28040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iofuel-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003127"/>
            <a:ext cx="4267200" cy="27957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1824" y="647700"/>
            <a:ext cx="342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Nassar</a:t>
            </a:r>
            <a:r>
              <a:rPr lang="en-US" dirty="0" smtClean="0">
                <a:solidFill>
                  <a:schemeClr val="bg1"/>
                </a:solidFill>
              </a:rPr>
              <a:t> et al, Geo. Mod. Dev., 2010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2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0" y="69813"/>
            <a:ext cx="8229600" cy="757287"/>
          </a:xfrm>
        </p:spPr>
        <p:txBody>
          <a:bodyPr>
            <a:noAutofit/>
          </a:bodyPr>
          <a:lstStyle/>
          <a:p>
            <a:r>
              <a:rPr lang="en-US" sz="3200" dirty="0" smtClean="0"/>
              <a:t>CASA-GFED</a:t>
            </a:r>
            <a:r>
              <a:rPr lang="en-US" sz="3200" dirty="0"/>
              <a:t> </a:t>
            </a:r>
            <a:r>
              <a:rPr lang="en-US" sz="3200" dirty="0" smtClean="0"/>
              <a:t>NEE uncertainty: role of the tropics</a:t>
            </a:r>
            <a:endParaRPr lang="en-US" sz="3200" dirty="0"/>
          </a:p>
        </p:txBody>
      </p:sp>
      <p:pic>
        <p:nvPicPr>
          <p:cNvPr id="3" name="Content Placeholder 3" descr="priorB_Jan_March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30819" r="521" b="38417"/>
          <a:stretch/>
        </p:blipFill>
        <p:spPr>
          <a:xfrm>
            <a:off x="742954" y="1199445"/>
            <a:ext cx="7493619" cy="2761576"/>
          </a:xfrm>
          <a:prstGeom prst="rect">
            <a:avLst/>
          </a:prstGeom>
        </p:spPr>
      </p:pic>
      <p:pic>
        <p:nvPicPr>
          <p:cNvPr id="4" name="Content Placeholder 3" descr="priorB_July_Sep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-129" b="69312"/>
          <a:stretch/>
        </p:blipFill>
        <p:spPr>
          <a:xfrm>
            <a:off x="688795" y="4045687"/>
            <a:ext cx="7547778" cy="27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0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054" y="28696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ECCO2-Darwin 4D-var Ocean Estimate</a:t>
            </a:r>
            <a:endParaRPr lang="en-US" dirty="0"/>
          </a:p>
        </p:txBody>
      </p:sp>
      <p:pic>
        <p:nvPicPr>
          <p:cNvPr id="3" name="Picture 2" descr="CO2Flux_comp_gruber09gbc_2010_a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69" y="1031878"/>
            <a:ext cx="4058962" cy="28170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9" name="Picture 8" descr="DICCFLX_darwin_cg1_mean_20100101_2010123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70" y="1020538"/>
            <a:ext cx="3542853" cy="2869785"/>
          </a:xfrm>
          <a:prstGeom prst="rect">
            <a:avLst/>
          </a:prstGeom>
        </p:spPr>
      </p:pic>
      <p:pic>
        <p:nvPicPr>
          <p:cNvPr id="10" name="Picture 9" descr="DICCFLX_darwin_cg1_mean_diff_2011-20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3935683"/>
            <a:ext cx="3828235" cy="29223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2270" y="3938345"/>
            <a:ext cx="4978101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ECCO2-Darwin flux estimates are based on</a:t>
            </a:r>
          </a:p>
          <a:p>
            <a:r>
              <a:rPr lang="en-US" sz="1600" dirty="0"/>
              <a:t>an 18-km 4D-var physical ocean state estimate and</a:t>
            </a:r>
          </a:p>
          <a:p>
            <a:r>
              <a:rPr lang="en-US" sz="1600" dirty="0"/>
              <a:t>a Green’s Functions estimate of ocean biogeochemistry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082270" y="4821154"/>
            <a:ext cx="4978101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Regional ECCO2-Darwin ocean uptake is consistent </a:t>
            </a:r>
            <a:r>
              <a:rPr lang="en-US" dirty="0" smtClean="0"/>
              <a:t>with previous </a:t>
            </a:r>
            <a:r>
              <a:rPr lang="en-US" dirty="0"/>
              <a:t>observational and model-based estimates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ECCO2-Darwin estimates show greater uptake in </a:t>
            </a:r>
            <a:r>
              <a:rPr lang="en-US" dirty="0" smtClean="0"/>
              <a:t>2011 in </a:t>
            </a:r>
            <a:r>
              <a:rPr lang="en-US" dirty="0"/>
              <a:t>the Indian and Atlantic Oceans </a:t>
            </a:r>
            <a:r>
              <a:rPr lang="en-US" dirty="0" smtClean="0"/>
              <a:t>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more complex structure in the Pacific and the extra tropics</a:t>
            </a:r>
          </a:p>
        </p:txBody>
      </p:sp>
    </p:spTree>
    <p:extLst>
      <p:ext uri="{BB962C8B-B14F-4D97-AF65-F5344CB8AC3E}">
        <p14:creationId xmlns:p14="http://schemas.microsoft.com/office/powerpoint/2010/main" val="158495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246317" y="2882185"/>
            <a:ext cx="3821480" cy="3895723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5329" y="152400"/>
            <a:ext cx="7772400" cy="685800"/>
          </a:xfrm>
        </p:spPr>
        <p:txBody>
          <a:bodyPr/>
          <a:lstStyle/>
          <a:p>
            <a:r>
              <a:rPr lang="en-US" sz="3200" dirty="0" smtClean="0"/>
              <a:t>ECCO2-Darwin ocean biogeochemical model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731" y="6240286"/>
            <a:ext cx="3681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Concentration of different  species categories</a:t>
            </a:r>
          </a:p>
          <a:p>
            <a:r>
              <a:rPr lang="en-US" sz="1000" dirty="0" smtClean="0"/>
              <a:t>Diatoms (red), </a:t>
            </a:r>
            <a:r>
              <a:rPr lang="en-US" sz="1000" dirty="0" err="1" smtClean="0"/>
              <a:t>Prochlorococus</a:t>
            </a:r>
            <a:r>
              <a:rPr lang="en-US" sz="1000" dirty="0" smtClean="0"/>
              <a:t> (green)</a:t>
            </a:r>
          </a:p>
          <a:p>
            <a:r>
              <a:rPr lang="en-US" sz="1000" dirty="0" err="1" smtClean="0"/>
              <a:t>Picoplankton</a:t>
            </a:r>
            <a:r>
              <a:rPr lang="en-US" sz="1000" dirty="0" smtClean="0"/>
              <a:t> (blue), Everything else (yellow)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5257793" y="1033517"/>
            <a:ext cx="3801539" cy="181588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ECCO2: Eddying Global-Ocean and Sea-­Ice Data Synthesis</a:t>
            </a:r>
          </a:p>
          <a:p>
            <a:r>
              <a:rPr lang="en-US" sz="1600" dirty="0"/>
              <a:t>18 km-cubed sphere, physical ocean 4D-­‐</a:t>
            </a:r>
            <a:r>
              <a:rPr lang="en-US" sz="1600" dirty="0" err="1"/>
              <a:t>variational</a:t>
            </a:r>
            <a:r>
              <a:rPr lang="en-US" sz="1600" dirty="0"/>
              <a:t> assimilation 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Menemenlis</a:t>
            </a:r>
            <a:r>
              <a:rPr lang="en-US" sz="1600" dirty="0"/>
              <a:t> et al, 2008)</a:t>
            </a:r>
          </a:p>
          <a:p>
            <a:r>
              <a:rPr lang="en-US" sz="1600" dirty="0"/>
              <a:t>Darwin: Ocean Biogeochemistry (Follows et al., 2007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322520" y="2852987"/>
            <a:ext cx="3121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Biogeochemistry is constrained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by a Green’s function approach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(least squares)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22520" y="3835586"/>
            <a:ext cx="3736813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  <a:latin typeface="Arial" charset="0"/>
                <a:cs typeface="Times New Roman" charset="0"/>
              </a:rPr>
              <a:t>Model: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-</a:t>
            </a:r>
            <a:r>
              <a:rPr lang="en-US" baseline="30000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b="1" i="1" dirty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[</a:t>
            </a:r>
            <a:r>
              <a:rPr lang="en-US" b="1" dirty="0" err="1">
                <a:solidFill>
                  <a:srgbClr val="000000"/>
                </a:solidFill>
                <a:cs typeface="Times New Roman" charset="0"/>
                <a:sym typeface="Symbol" charset="0"/>
              </a:rPr>
              <a:t>x</a:t>
            </a:r>
            <a:r>
              <a:rPr lang="en-US" baseline="-25000" dirty="0" err="1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b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]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≈  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 (</a:t>
            </a:r>
            <a:r>
              <a:rPr lang="en-US" b="1" dirty="0">
                <a:solidFill>
                  <a:srgbClr val="000000"/>
                </a:solidFill>
                <a:cs typeface="Times New Roman" charset="0"/>
                <a:sym typeface="Symbol" charset="0"/>
              </a:rPr>
              <a:t>x -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cs typeface="Times New Roman" charset="0"/>
                <a:sym typeface="Symbol" charset="0"/>
              </a:rPr>
              <a:t>b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) 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+ </a:t>
            </a:r>
            <a:r>
              <a:rPr lang="en-US" b="1" dirty="0">
                <a:solidFill>
                  <a:srgbClr val="000000"/>
                </a:solidFill>
                <a:cs typeface="Times New Roman" charset="0"/>
                <a:sym typeface="Symbol" charset="0"/>
              </a:rPr>
              <a:t>n</a:t>
            </a:r>
            <a:endParaRPr lang="en-US" b="1" dirty="0" smtClean="0">
              <a:solidFill>
                <a:srgbClr val="000000"/>
              </a:solidFill>
              <a:cs typeface="Times New Roman" charset="0"/>
              <a:sym typeface="Symbol" charset="0"/>
            </a:endParaRPr>
          </a:p>
          <a:p>
            <a:endParaRPr lang="en-US" sz="800" b="1" dirty="0" smtClean="0">
              <a:solidFill>
                <a:srgbClr val="000000"/>
              </a:solidFill>
              <a:cs typeface="Times New Roman" charset="0"/>
              <a:sym typeface="Symbol" charset="0"/>
            </a:endParaRPr>
          </a:p>
          <a:p>
            <a:r>
              <a:rPr lang="en-US" b="1" dirty="0" smtClean="0">
                <a:solidFill>
                  <a:srgbClr val="A50021"/>
                </a:solidFill>
                <a:latin typeface="Arial" charset="0"/>
                <a:cs typeface="Times New Roman" charset="0"/>
              </a:rPr>
              <a:t>Solution: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  </a:t>
            </a:r>
          </a:p>
          <a:p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x 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= 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x</a:t>
            </a:r>
            <a:r>
              <a:rPr lang="en-US" baseline="-25000" dirty="0" err="1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b</a:t>
            </a:r>
            <a:r>
              <a:rPr lang="en-US" baseline="-25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 </a:t>
            </a:r>
            <a:r>
              <a:rPr lang="en-US" dirty="0" smtClean="0"/>
              <a:t>+ (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T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-1 </a:t>
            </a:r>
            <a:r>
              <a:rPr lang="en-US" b="1" dirty="0" smtClean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  <a:sym typeface="Symbol" charset="0"/>
              </a:rPr>
              <a:t>T </a:t>
            </a:r>
            <a:r>
              <a:rPr lang="en-US" dirty="0" smtClean="0"/>
              <a:t>(</a:t>
            </a:r>
            <a:r>
              <a:rPr lang="en-US" b="1" i="1" dirty="0" smtClean="0">
                <a:solidFill>
                  <a:srgbClr val="000000"/>
                </a:solidFill>
                <a:cs typeface="Times New Roman" charset="0"/>
              </a:rPr>
              <a:t>y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-</a:t>
            </a:r>
            <a:r>
              <a:rPr lang="en-US" baseline="30000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cs typeface="Times New Roman" charset="0"/>
              </a:rPr>
              <a:t>G</a:t>
            </a:r>
            <a:r>
              <a:rPr lang="en-US" b="1" i="1" dirty="0" smtClean="0">
                <a:solidFill>
                  <a:srgbClr val="000000"/>
                </a:solidFill>
                <a:cs typeface="Times New Roman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[</a:t>
            </a:r>
            <a:r>
              <a:rPr lang="en-US" b="1" dirty="0" err="1">
                <a:solidFill>
                  <a:srgbClr val="000000"/>
                </a:solidFill>
                <a:cs typeface="Times New Roman" charset="0"/>
                <a:sym typeface="Symbol" charset="0"/>
              </a:rPr>
              <a:t>x</a:t>
            </a:r>
            <a:r>
              <a:rPr lang="en-US" baseline="-25000" dirty="0" err="1">
                <a:solidFill>
                  <a:srgbClr val="000000"/>
                </a:solidFill>
                <a:cs typeface="Times New Roman" charset="0"/>
                <a:sym typeface="Symbol" charset="0"/>
              </a:rPr>
              <a:t>b</a:t>
            </a:r>
            <a:r>
              <a:rPr lang="en-US" dirty="0" smtClean="0">
                <a:solidFill>
                  <a:srgbClr val="000000"/>
                </a:solidFill>
                <a:cs typeface="Times New Roman" charset="0"/>
              </a:rPr>
              <a:t>]</a:t>
            </a:r>
            <a:r>
              <a:rPr lang="en-US" dirty="0" smtClean="0"/>
              <a:t>)</a:t>
            </a:r>
            <a:endParaRPr lang="en-US" dirty="0">
              <a:solidFill>
                <a:srgbClr val="000000"/>
              </a:solidFill>
              <a:cs typeface="Times New Roman" charset="0"/>
              <a:sym typeface="Symbo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47921" y="4932828"/>
            <a:ext cx="37368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Arial" charset="0"/>
              </a:rPr>
              <a:t>G</a:t>
            </a:r>
            <a:r>
              <a:rPr lang="en-US" sz="1600" dirty="0">
                <a:solidFill>
                  <a:srgbClr val="FFFFFF"/>
                </a:solidFill>
                <a:latin typeface="Arial" charset="0"/>
              </a:rPr>
              <a:t> is a kernel matrix whose columns are computed using a GCM sensitivity experiment for each parameter in vector </a:t>
            </a:r>
            <a:r>
              <a:rPr lang="en-US" sz="1600" b="1" dirty="0" smtClean="0">
                <a:solidFill>
                  <a:srgbClr val="FFFFFF"/>
                </a:solidFill>
                <a:latin typeface="Arial" charset="0"/>
                <a:sym typeface="Symbol" charset="0"/>
              </a:rPr>
              <a:t>x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Symbol" charset="0"/>
              </a:rPr>
              <a:t>, which are the initial conditions.  Subscript </a:t>
            </a:r>
            <a:r>
              <a:rPr lang="en-US" sz="1600" dirty="0">
                <a:solidFill>
                  <a:srgbClr val="FFFFFF"/>
                </a:solidFill>
                <a:latin typeface="Arial" charset="0"/>
                <a:sym typeface="Symbol" charset="0"/>
              </a:rPr>
              <a:t>“b” represents baseline GCM integration used to linearize problem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sym typeface="Symbol" charset="0"/>
              </a:rPr>
              <a:t>.</a:t>
            </a:r>
            <a:endParaRPr lang="en-US" sz="1600" dirty="0">
              <a:solidFill>
                <a:srgbClr val="FFFFFF"/>
              </a:solidFill>
              <a:latin typeface="Arial" charset="0"/>
              <a:sym typeface="Symbol" charset="0"/>
            </a:endParaRPr>
          </a:p>
        </p:txBody>
      </p:sp>
      <p:pic>
        <p:nvPicPr>
          <p:cNvPr id="8" name="Picture 7" descr="ECCO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1" y="1018918"/>
            <a:ext cx="504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9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1" y="-10876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4D-var assimilation approach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443330" y="5088360"/>
            <a:ext cx="3700670" cy="1754327"/>
          </a:xfrm>
          <a:prstGeom prst="rect">
            <a:avLst/>
          </a:prstGeom>
          <a:solidFill>
            <a:srgbClr val="B5E0E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4D-var</a:t>
            </a:r>
          </a:p>
          <a:p>
            <a:r>
              <a:rPr lang="en-US" b="1" dirty="0" smtClean="0"/>
              <a:t>x: </a:t>
            </a:r>
            <a:r>
              <a:rPr lang="en-US" dirty="0" smtClean="0"/>
              <a:t>monthly scale factor </a:t>
            </a:r>
            <a:endParaRPr lang="en-US" b="1" dirty="0"/>
          </a:p>
          <a:p>
            <a:r>
              <a:rPr lang="en-US" b="1" dirty="0" smtClean="0"/>
              <a:t>[S</a:t>
            </a:r>
            <a:r>
              <a:rPr lang="en-US" baseline="-25000" dirty="0" smtClean="0"/>
              <a:t>a</a:t>
            </a:r>
            <a:r>
              <a:rPr lang="en-US" dirty="0" smtClean="0"/>
              <a:t>]</a:t>
            </a:r>
            <a:r>
              <a:rPr lang="en-US" baseline="-25000" dirty="0" smtClean="0"/>
              <a:t>ii</a:t>
            </a:r>
            <a:r>
              <a:rPr lang="en-US" dirty="0" smtClean="0"/>
              <a:t> = CASA-GFED3 Monte Carlo</a:t>
            </a:r>
          </a:p>
          <a:p>
            <a:r>
              <a:rPr lang="en-US" b="1" dirty="0" err="1" smtClean="0"/>
              <a:t>S</a:t>
            </a:r>
            <a:r>
              <a:rPr lang="en-US" baseline="-25000" dirty="0" err="1" smtClean="0"/>
              <a:t>n</a:t>
            </a:r>
            <a:r>
              <a:rPr lang="en-US" dirty="0" smtClean="0"/>
              <a:t> = Observational error from </a:t>
            </a:r>
          </a:p>
          <a:p>
            <a:r>
              <a:rPr lang="en-US" dirty="0" smtClean="0"/>
              <a:t>ACOS.  No transport error  or </a:t>
            </a:r>
          </a:p>
          <a:p>
            <a:r>
              <a:rPr lang="en-US" dirty="0" smtClean="0"/>
              <a:t>horizontal correlation error. 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3418" y="5113953"/>
            <a:ext cx="5263874" cy="17543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Both an initial condition and boundary condition problem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Initial conditions solved through “sliding window” technique from </a:t>
            </a:r>
            <a:r>
              <a:rPr lang="en-US" dirty="0" err="1" smtClean="0">
                <a:solidFill>
                  <a:srgbClr val="FFFFFF"/>
                </a:solidFill>
              </a:rPr>
              <a:t>Feng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and Jones (UT)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Monthly NEE estimated over a year window.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Estimate of terrestrial flux </a:t>
            </a:r>
            <a:r>
              <a:rPr lang="en-US" b="1" dirty="0" smtClean="0">
                <a:solidFill>
                  <a:srgbClr val="FFFFFF"/>
                </a:solidFill>
              </a:rPr>
              <a:t>only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0" y="948253"/>
            <a:ext cx="9144000" cy="1524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66562"/>
            <a:ext cx="4114800" cy="353291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24453"/>
            <a:ext cx="9144000" cy="8128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 flipH="1">
            <a:off x="1746251" y="3358069"/>
            <a:ext cx="8466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746251" y="4653469"/>
            <a:ext cx="726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9010651" y="3358069"/>
            <a:ext cx="0" cy="1295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378451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7300383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3312584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4286251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6369051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8163983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2406651" y="4323269"/>
            <a:ext cx="0" cy="330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Oval 27"/>
          <p:cNvSpPr/>
          <p:nvPr/>
        </p:nvSpPr>
        <p:spPr bwMode="auto">
          <a:xfrm>
            <a:off x="4760384" y="4145470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683251" y="4043869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7461251" y="3705203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8350251" y="3629003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6724651" y="3688269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2127251" y="3586670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677575" y="3722131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947585" y="4043870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3257550" y="3942269"/>
            <a:ext cx="110068" cy="101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763184" y="3531431"/>
            <a:ext cx="431800" cy="97894"/>
          </a:xfrm>
          <a:custGeom>
            <a:avLst/>
            <a:gdLst>
              <a:gd name="connsiteX0" fmla="*/ 0 w 431800"/>
              <a:gd name="connsiteY0" fmla="*/ 4438 h 97894"/>
              <a:gd name="connsiteX1" fmla="*/ 211667 w 431800"/>
              <a:gd name="connsiteY1" fmla="*/ 21371 h 97894"/>
              <a:gd name="connsiteX2" fmla="*/ 262467 w 431800"/>
              <a:gd name="connsiteY2" fmla="*/ 46771 h 97894"/>
              <a:gd name="connsiteX3" fmla="*/ 313267 w 431800"/>
              <a:gd name="connsiteY3" fmla="*/ 80638 h 97894"/>
              <a:gd name="connsiteX4" fmla="*/ 431800 w 431800"/>
              <a:gd name="connsiteY4" fmla="*/ 97571 h 9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800" h="97894">
                <a:moveTo>
                  <a:pt x="0" y="4438"/>
                </a:moveTo>
                <a:cubicBezTo>
                  <a:pt x="70556" y="10082"/>
                  <a:pt x="152773" y="-17891"/>
                  <a:pt x="211667" y="21371"/>
                </a:cubicBezTo>
                <a:cubicBezTo>
                  <a:pt x="324440" y="96552"/>
                  <a:pt x="157294" y="-11659"/>
                  <a:pt x="262467" y="46771"/>
                </a:cubicBezTo>
                <a:cubicBezTo>
                  <a:pt x="280257" y="56655"/>
                  <a:pt x="293523" y="75702"/>
                  <a:pt x="313267" y="80638"/>
                </a:cubicBezTo>
                <a:cubicBezTo>
                  <a:pt x="397428" y="101678"/>
                  <a:pt x="357727" y="97571"/>
                  <a:pt x="431800" y="97571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cxnSp>
        <p:nvCxnSpPr>
          <p:cNvPr id="85" name="Curved Connector 84"/>
          <p:cNvCxnSpPr>
            <a:stCxn id="75" idx="7"/>
            <a:endCxn id="76" idx="1"/>
          </p:cNvCxnSpPr>
          <p:nvPr/>
        </p:nvCxnSpPr>
        <p:spPr bwMode="auto">
          <a:xfrm rot="16200000" flipH="1">
            <a:off x="2389716" y="3433032"/>
            <a:ext cx="135461" cy="472494"/>
          </a:xfrm>
          <a:prstGeom prst="curvedConnector3">
            <a:avLst>
              <a:gd name="adj1" fmla="val 952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Curved Connector 87"/>
          <p:cNvCxnSpPr>
            <a:stCxn id="76" idx="6"/>
            <a:endCxn id="78" idx="1"/>
          </p:cNvCxnSpPr>
          <p:nvPr/>
        </p:nvCxnSpPr>
        <p:spPr bwMode="auto">
          <a:xfrm>
            <a:off x="2787643" y="3772931"/>
            <a:ext cx="486026" cy="18421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Curved Connector 89"/>
          <p:cNvCxnSpPr>
            <a:stCxn id="78" idx="5"/>
            <a:endCxn id="77" idx="2"/>
          </p:cNvCxnSpPr>
          <p:nvPr/>
        </p:nvCxnSpPr>
        <p:spPr bwMode="auto">
          <a:xfrm rot="16200000" flipH="1">
            <a:off x="3616702" y="3763787"/>
            <a:ext cx="65680" cy="596086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Curved Connector 91"/>
          <p:cNvCxnSpPr>
            <a:stCxn id="77" idx="7"/>
            <a:endCxn id="28" idx="1"/>
          </p:cNvCxnSpPr>
          <p:nvPr/>
        </p:nvCxnSpPr>
        <p:spPr bwMode="auto">
          <a:xfrm rot="16200000" flipH="1">
            <a:off x="4358218" y="3742065"/>
            <a:ext cx="101600" cy="734969"/>
          </a:xfrm>
          <a:prstGeom prst="curvedConnector3">
            <a:avLst>
              <a:gd name="adj1" fmla="val 1686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Curved Connector 94"/>
          <p:cNvCxnSpPr>
            <a:stCxn id="28" idx="5"/>
            <a:endCxn id="71" idx="2"/>
          </p:cNvCxnSpPr>
          <p:nvPr/>
        </p:nvCxnSpPr>
        <p:spPr bwMode="auto">
          <a:xfrm rot="5400000" flipH="1" flipV="1">
            <a:off x="5200031" y="3748971"/>
            <a:ext cx="137522" cy="828918"/>
          </a:xfrm>
          <a:prstGeom prst="curvedConnector4">
            <a:avLst>
              <a:gd name="adj1" fmla="val 166228"/>
              <a:gd name="adj2" fmla="val 5097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Curved Connector 97"/>
          <p:cNvCxnSpPr>
            <a:stCxn id="71" idx="6"/>
            <a:endCxn id="74" idx="2"/>
          </p:cNvCxnSpPr>
          <p:nvPr/>
        </p:nvCxnSpPr>
        <p:spPr bwMode="auto">
          <a:xfrm flipV="1">
            <a:off x="5793319" y="3739069"/>
            <a:ext cx="931332" cy="355600"/>
          </a:xfrm>
          <a:prstGeom prst="curvedConnector3">
            <a:avLst>
              <a:gd name="adj1" fmla="val 6818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Curved Connector 101"/>
          <p:cNvCxnSpPr>
            <a:stCxn id="74" idx="6"/>
            <a:endCxn id="72" idx="2"/>
          </p:cNvCxnSpPr>
          <p:nvPr/>
        </p:nvCxnSpPr>
        <p:spPr bwMode="auto">
          <a:xfrm>
            <a:off x="6834719" y="3739069"/>
            <a:ext cx="626532" cy="1693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Curved Connector 103"/>
          <p:cNvCxnSpPr>
            <a:stCxn id="72" idx="6"/>
            <a:endCxn id="73" idx="3"/>
          </p:cNvCxnSpPr>
          <p:nvPr/>
        </p:nvCxnSpPr>
        <p:spPr bwMode="auto">
          <a:xfrm flipV="1">
            <a:off x="7571319" y="3715724"/>
            <a:ext cx="795051" cy="40279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Curved Connector 105"/>
          <p:cNvCxnSpPr>
            <a:stCxn id="73" idx="6"/>
          </p:cNvCxnSpPr>
          <p:nvPr/>
        </p:nvCxnSpPr>
        <p:spPr bwMode="auto">
          <a:xfrm flipV="1">
            <a:off x="8460319" y="3601548"/>
            <a:ext cx="550332" cy="7825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Curved Connector 108"/>
          <p:cNvCxnSpPr>
            <a:endCxn id="75" idx="2"/>
          </p:cNvCxnSpPr>
          <p:nvPr/>
        </p:nvCxnSpPr>
        <p:spPr bwMode="auto">
          <a:xfrm>
            <a:off x="1746251" y="3531431"/>
            <a:ext cx="381000" cy="10603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1384058" y="3318937"/>
            <a:ext cx="43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n-US" i="1" baseline="-25000" dirty="0" smtClean="0"/>
              <a:t>0</a:t>
            </a:r>
            <a:endParaRPr lang="en-US" i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1375592" y="3874083"/>
            <a:ext cx="43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q</a:t>
            </a:r>
            <a:r>
              <a:rPr lang="en-US" i="1" baseline="-25000" dirty="0" err="1"/>
              <a:t>a</a:t>
            </a:r>
            <a:endParaRPr lang="en-US" i="1" dirty="0"/>
          </a:p>
        </p:txBody>
      </p:sp>
      <p:cxnSp>
        <p:nvCxnSpPr>
          <p:cNvPr id="113" name="Straight Arrow Connector 112"/>
          <p:cNvCxnSpPr>
            <a:endCxn id="111" idx="1"/>
          </p:cNvCxnSpPr>
          <p:nvPr/>
        </p:nvCxnSpPr>
        <p:spPr bwMode="auto">
          <a:xfrm flipH="1">
            <a:off x="1375592" y="3503603"/>
            <a:ext cx="8466" cy="5551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6" name="Curved Connector 115"/>
          <p:cNvCxnSpPr>
            <a:stCxn id="77" idx="3"/>
          </p:cNvCxnSpPr>
          <p:nvPr/>
        </p:nvCxnSpPr>
        <p:spPr bwMode="auto">
          <a:xfrm rot="5400000">
            <a:off x="3622239" y="4312004"/>
            <a:ext cx="522878" cy="160053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Curved Connector 117"/>
          <p:cNvCxnSpPr/>
          <p:nvPr/>
        </p:nvCxnSpPr>
        <p:spPr bwMode="auto">
          <a:xfrm rot="5400000">
            <a:off x="3114235" y="3795533"/>
            <a:ext cx="522878" cy="117606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Curved Connector 120"/>
          <p:cNvCxnSpPr>
            <a:stCxn id="77" idx="1"/>
          </p:cNvCxnSpPr>
          <p:nvPr/>
        </p:nvCxnSpPr>
        <p:spPr bwMode="auto">
          <a:xfrm rot="16200000" flipH="1" flipV="1">
            <a:off x="2706843" y="3396608"/>
            <a:ext cx="594720" cy="1919002"/>
          </a:xfrm>
          <a:prstGeom prst="curvedConnector4">
            <a:avLst>
              <a:gd name="adj1" fmla="val 24202"/>
              <a:gd name="adj2" fmla="val 78657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1898968" y="4658734"/>
            <a:ext cx="42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-25000" dirty="0" smtClean="0"/>
              <a:t>1</a:t>
            </a:r>
            <a:endParaRPr lang="en-US" i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2677575" y="4661929"/>
            <a:ext cx="42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-25000" dirty="0" smtClean="0"/>
              <a:t>2</a:t>
            </a:r>
            <a:endParaRPr lang="en-US" i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3567219" y="4667194"/>
            <a:ext cx="42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</a:t>
            </a:r>
            <a:r>
              <a:rPr lang="en-US" i="1" baseline="-25000" dirty="0" smtClean="0"/>
              <a:t>3</a:t>
            </a:r>
            <a:endParaRPr lang="en-US" i="1" dirty="0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583" y="2612688"/>
            <a:ext cx="904068" cy="655449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3418" y="2717799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 vector</a:t>
            </a:r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0" y="3484260"/>
            <a:ext cx="122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conditions</a:t>
            </a:r>
            <a:endParaRPr lang="en-US" dirty="0"/>
          </a:p>
        </p:txBody>
      </p:sp>
      <p:sp>
        <p:nvSpPr>
          <p:cNvPr id="132" name="TextBox 131"/>
          <p:cNvSpPr txBox="1"/>
          <p:nvPr/>
        </p:nvSpPr>
        <p:spPr>
          <a:xfrm>
            <a:off x="1237931" y="4687222"/>
            <a:ext cx="61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0" y="4955123"/>
            <a:ext cx="9129826" cy="19596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1" name="Left Arrow 140"/>
          <p:cNvSpPr/>
          <p:nvPr/>
        </p:nvSpPr>
        <p:spPr>
          <a:xfrm>
            <a:off x="3903087" y="6345226"/>
            <a:ext cx="5075994" cy="512775"/>
          </a:xfrm>
          <a:prstGeom prst="leftArrow">
            <a:avLst/>
          </a:prstGeom>
          <a:solidFill>
            <a:srgbClr val="FF0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Posterior fluxes and uncertainties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7281" y="306406"/>
            <a:ext cx="3960631" cy="46487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100363" y="2636248"/>
            <a:ext cx="1589482" cy="93205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7299" y="4049689"/>
            <a:ext cx="1589482" cy="79977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363" y="1311204"/>
            <a:ext cx="1589482" cy="87309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977913" y="293077"/>
            <a:ext cx="5151914" cy="4662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090667" y="2682219"/>
            <a:ext cx="2479812" cy="32544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090668" y="3336657"/>
            <a:ext cx="2479812" cy="33314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010640" y="2447194"/>
            <a:ext cx="2609948" cy="22570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090666" y="3910890"/>
            <a:ext cx="2491687" cy="32351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44907" y="5238444"/>
            <a:ext cx="3723617" cy="1581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5600" y="377415"/>
            <a:ext cx="2124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latin typeface="+mj-lt"/>
              </a:rPr>
              <a:t>Carbon Cycle Models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73607" y="2184301"/>
            <a:ext cx="1804611" cy="12744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strike="noStrike" cap="none" normalizeH="0" baseline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j-lt"/>
                <a:ea typeface="ＭＳ Ｐゴシック" pitchFamily="4" charset="-128"/>
                <a:cs typeface="ＭＳ Ｐゴシック" pitchFamily="4" charset="-128"/>
              </a:rPr>
              <a:t>Ocean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1798159" y="3568306"/>
            <a:ext cx="1736879" cy="12525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ＭＳ Ｐゴシック" pitchFamily="4" charset="-128"/>
                <a:cs typeface="ＭＳ Ｐゴシック" pitchFamily="4" charset="-128"/>
              </a:rPr>
              <a:t>Human</a:t>
            </a:r>
            <a:endParaRPr kumimoji="0" lang="en-US" sz="1600" i="0" strike="noStrike" cap="none" normalizeH="0" baseline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+mj-lt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1790360" y="867866"/>
            <a:ext cx="1769480" cy="121149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+mj-lt"/>
                <a:ea typeface="ＭＳ Ｐゴシック" pitchFamily="4" charset="-128"/>
                <a:cs typeface="ＭＳ Ｐゴシック" pitchFamily="4" charset="-128"/>
              </a:rPr>
              <a:t>       </a:t>
            </a:r>
            <a:r>
              <a:rPr lang="en-US" sz="1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  <a:ea typeface="ＭＳ Ｐゴシック" pitchFamily="4" charset="-128"/>
                <a:cs typeface="ＭＳ Ｐゴシック" pitchFamily="4" charset="-128"/>
              </a:rPr>
              <a:t>Terrestrial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+mj-lt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31762" name="Text Box 17"/>
          <p:cNvSpPr txBox="1">
            <a:spLocks noChangeArrowheads="1"/>
          </p:cNvSpPr>
          <p:nvPr/>
        </p:nvSpPr>
        <p:spPr bwMode="auto">
          <a:xfrm>
            <a:off x="6532550" y="254305"/>
            <a:ext cx="28973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u="sng" dirty="0">
                <a:latin typeface="+mj-lt"/>
              </a:rPr>
              <a:t>A</a:t>
            </a:r>
            <a:r>
              <a:rPr lang="en-US" sz="1600" b="1" u="sng" dirty="0" smtClean="0">
                <a:latin typeface="+mj-lt"/>
              </a:rPr>
              <a:t>tmospheric </a:t>
            </a:r>
          </a:p>
          <a:p>
            <a:pPr algn="ctr"/>
            <a:r>
              <a:rPr lang="en-US" sz="1600" b="1" u="sng" dirty="0" smtClean="0">
                <a:latin typeface="+mj-lt"/>
              </a:rPr>
              <a:t>Satellite Data</a:t>
            </a:r>
            <a:endParaRPr lang="en-US" sz="1600" b="1" u="sng" dirty="0">
              <a:latin typeface="+mj-lt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-11011" y="0"/>
            <a:ext cx="9160211" cy="2832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43" y="344655"/>
            <a:ext cx="1316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latin typeface="+mj-lt"/>
              </a:rPr>
              <a:t>Surface</a:t>
            </a:r>
          </a:p>
          <a:p>
            <a:r>
              <a:rPr lang="en-US" sz="1600" b="1" u="sng" dirty="0" smtClean="0">
                <a:latin typeface="+mj-lt"/>
              </a:rPr>
              <a:t>Satellite Data</a:t>
            </a:r>
            <a:endParaRPr lang="en-US" sz="1600" b="1" u="sng" dirty="0">
              <a:latin typeface="+mj-lt"/>
            </a:endParaRPr>
          </a:p>
        </p:txBody>
      </p:sp>
      <p:pic>
        <p:nvPicPr>
          <p:cNvPr id="2" name="Picture 1" descr="earthlights2_dmsp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6" y="3924668"/>
            <a:ext cx="1565609" cy="85220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39021" y="-23193"/>
            <a:ext cx="143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“Top-down”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3537004" y="1516981"/>
            <a:ext cx="286916" cy="2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195696" y="-107912"/>
            <a:ext cx="2909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CMS-Flux Framework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2" name="Picture 51" descr="fluoresce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5" y="1213709"/>
            <a:ext cx="1541537" cy="86565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 descr="ECCO2-Darwi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1"/>
          <a:stretch/>
        </p:blipFill>
        <p:spPr>
          <a:xfrm>
            <a:off x="1880196" y="2530662"/>
            <a:ext cx="1567353" cy="897522"/>
          </a:xfrm>
          <a:prstGeom prst="rect">
            <a:avLst/>
          </a:prstGeom>
        </p:spPr>
      </p:pic>
      <p:pic>
        <p:nvPicPr>
          <p:cNvPr id="12" name="Picture 11" descr="GC-CO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62" y="872140"/>
            <a:ext cx="2249349" cy="1357365"/>
          </a:xfrm>
          <a:prstGeom prst="rect">
            <a:avLst/>
          </a:prstGeom>
        </p:spPr>
      </p:pic>
      <p:pic>
        <p:nvPicPr>
          <p:cNvPr id="13" name="Picture 12" descr="Sib4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0"/>
          <a:stretch/>
        </p:blipFill>
        <p:spPr>
          <a:xfrm>
            <a:off x="1855869" y="1184629"/>
            <a:ext cx="1624983" cy="828613"/>
          </a:xfrm>
          <a:prstGeom prst="rect">
            <a:avLst/>
          </a:prstGeom>
        </p:spPr>
      </p:pic>
      <p:pic>
        <p:nvPicPr>
          <p:cNvPr id="66" name="Picture 65" descr="FFDAS.global.flux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96" y="3910891"/>
            <a:ext cx="1542167" cy="825003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7913140" y="5027418"/>
            <a:ext cx="847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Total CH</a:t>
            </a:r>
            <a:r>
              <a:rPr lang="en-US" sz="1400" baseline="-25000" dirty="0" smtClean="0">
                <a:latin typeface="+mj-lt"/>
              </a:rPr>
              <a:t>4</a:t>
            </a:r>
            <a:endParaRPr lang="en-US" sz="1400" baseline="-25000" dirty="0"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094984" y="5027418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NO</a:t>
            </a:r>
            <a:r>
              <a:rPr lang="en-US" sz="1400" baseline="-25000" dirty="0" smtClean="0">
                <a:latin typeface="+mj-lt"/>
              </a:rPr>
              <a:t>2</a:t>
            </a:r>
            <a:endParaRPr lang="en-US" sz="1400" baseline="-25000" dirty="0">
              <a:latin typeface="+mj-lt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>
            <a:off x="3567433" y="2849708"/>
            <a:ext cx="2286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540000" y="4401902"/>
            <a:ext cx="22571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90667" y="377415"/>
            <a:ext cx="2510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latin typeface="+mj-lt"/>
              </a:rPr>
              <a:t>Chemistry Transport Model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95104" y="-36345"/>
            <a:ext cx="143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“Bottom-up”</a:t>
            </a:r>
          </a:p>
        </p:txBody>
      </p:sp>
      <p:cxnSp>
        <p:nvCxnSpPr>
          <p:cNvPr id="39" name="Elbow Connector 38"/>
          <p:cNvCxnSpPr>
            <a:stCxn id="52" idx="0"/>
          </p:cNvCxnSpPr>
          <p:nvPr/>
        </p:nvCxnSpPr>
        <p:spPr>
          <a:xfrm rot="5400000" flipH="1" flipV="1">
            <a:off x="1274223" y="714326"/>
            <a:ext cx="195454" cy="803313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5400000" flipH="1" flipV="1">
            <a:off x="1293582" y="1982078"/>
            <a:ext cx="212752" cy="820426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Elbow Connector 103"/>
          <p:cNvCxnSpPr/>
          <p:nvPr/>
        </p:nvCxnSpPr>
        <p:spPr>
          <a:xfrm rot="5400000" flipH="1" flipV="1">
            <a:off x="1245509" y="3418179"/>
            <a:ext cx="254861" cy="850440"/>
          </a:xfrm>
          <a:prstGeom prst="bentConnector2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6772376" y="1311203"/>
            <a:ext cx="191023" cy="3300533"/>
          </a:xfrm>
          <a:prstGeom prst="rect">
            <a:avLst/>
          </a:prstGeom>
          <a:solidFill>
            <a:srgbClr val="FF0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Down Arrow 98"/>
          <p:cNvSpPr/>
          <p:nvPr/>
        </p:nvSpPr>
        <p:spPr>
          <a:xfrm>
            <a:off x="4543506" y="2198228"/>
            <a:ext cx="1467826" cy="364485"/>
          </a:xfrm>
          <a:prstGeom prst="downArrow">
            <a:avLst>
              <a:gd name="adj1" fmla="val 50000"/>
              <a:gd name="adj2" fmla="val 52613"/>
            </a:avLst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Forecast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>
            <a:off x="6934604" y="1584501"/>
            <a:ext cx="546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6949197" y="2465874"/>
            <a:ext cx="546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6934604" y="3374875"/>
            <a:ext cx="546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6909468" y="4234402"/>
            <a:ext cx="546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378342" y="4334942"/>
            <a:ext cx="182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Inverse modeling</a:t>
            </a:r>
            <a:endParaRPr lang="en-US" b="1" dirty="0"/>
          </a:p>
        </p:txBody>
      </p:sp>
      <p:sp>
        <p:nvSpPr>
          <p:cNvPr id="123" name="TextBox 122"/>
          <p:cNvSpPr txBox="1"/>
          <p:nvPr/>
        </p:nvSpPr>
        <p:spPr>
          <a:xfrm rot="5400000">
            <a:off x="6300781" y="2788435"/>
            <a:ext cx="114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Observations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6" name="Down Arrow 125"/>
          <p:cNvSpPr/>
          <p:nvPr/>
        </p:nvSpPr>
        <p:spPr>
          <a:xfrm>
            <a:off x="5161433" y="4776870"/>
            <a:ext cx="2186423" cy="474382"/>
          </a:xfrm>
          <a:prstGeom prst="downArrow">
            <a:avLst>
              <a:gd name="adj1" fmla="val 50000"/>
              <a:gd name="adj2" fmla="val 52613"/>
            </a:avLst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Top-down estimates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7" name="Up Arrow 126"/>
          <p:cNvSpPr/>
          <p:nvPr/>
        </p:nvSpPr>
        <p:spPr>
          <a:xfrm>
            <a:off x="815656" y="4829426"/>
            <a:ext cx="2175738" cy="421826"/>
          </a:xfrm>
          <a:prstGeom prst="up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Reconciliation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676479" y="1292056"/>
            <a:ext cx="191023" cy="3300533"/>
          </a:xfrm>
          <a:prstGeom prst="rect">
            <a:avLst/>
          </a:prstGeom>
          <a:solidFill>
            <a:srgbClr val="FF0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 rot="5400000">
            <a:off x="2531260" y="2755759"/>
            <a:ext cx="2510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Surface fluxes and uncertainties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9" name="Right Arrow 128"/>
          <p:cNvSpPr/>
          <p:nvPr/>
        </p:nvSpPr>
        <p:spPr>
          <a:xfrm>
            <a:off x="3854435" y="1302035"/>
            <a:ext cx="315008" cy="484632"/>
          </a:xfrm>
          <a:prstGeom prst="rightArrow">
            <a:avLst/>
          </a:prstGeom>
          <a:solidFill>
            <a:srgbClr val="FF0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4543506" y="6278355"/>
            <a:ext cx="0" cy="2193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5852160" y="6192783"/>
            <a:ext cx="13063" cy="30488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334793" y="6234728"/>
            <a:ext cx="13063" cy="2629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8424827" y="6278355"/>
            <a:ext cx="0" cy="2193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67" y="3336658"/>
            <a:ext cx="2351244" cy="304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14" y="2682219"/>
            <a:ext cx="2401036" cy="3254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Left Arrow 97"/>
          <p:cNvSpPr/>
          <p:nvPr/>
        </p:nvSpPr>
        <p:spPr>
          <a:xfrm>
            <a:off x="6488671" y="3162043"/>
            <a:ext cx="307762" cy="484632"/>
          </a:xfrm>
          <a:prstGeom prst="leftArrow">
            <a:avLst/>
          </a:prstGeom>
          <a:solidFill>
            <a:srgbClr val="FF0000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14" y="3970831"/>
            <a:ext cx="2450840" cy="2613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7" name="Picture 76" descr="Total-CO2-201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0339" y="5308373"/>
            <a:ext cx="1540836" cy="1008547"/>
          </a:xfrm>
          <a:prstGeom prst="rect">
            <a:avLst/>
          </a:prstGeom>
        </p:spPr>
      </p:pic>
      <p:pic>
        <p:nvPicPr>
          <p:cNvPr id="80" name="Picture 79" descr="Total-CH4-201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1913" y="5312905"/>
            <a:ext cx="1499858" cy="98172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4192562" y="5000596"/>
            <a:ext cx="85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Total CO</a:t>
            </a:r>
            <a:r>
              <a:rPr lang="en-US" sz="1400" baseline="-25000" dirty="0" smtClean="0">
                <a:latin typeface="+mj-lt"/>
              </a:rPr>
              <a:t>2</a:t>
            </a:r>
            <a:endParaRPr lang="en-US" sz="1400" baseline="-25000" dirty="0">
              <a:latin typeface="+mj-lt"/>
            </a:endParaRPr>
          </a:p>
        </p:txBody>
      </p:sp>
      <p:pic>
        <p:nvPicPr>
          <p:cNvPr id="79" name="Picture 78" descr="observation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3399" y="839080"/>
            <a:ext cx="2128372" cy="4054042"/>
          </a:xfrm>
          <a:prstGeom prst="rect">
            <a:avLst/>
          </a:prstGeom>
        </p:spPr>
      </p:pic>
      <p:pic>
        <p:nvPicPr>
          <p:cNvPr id="68" name="Picture 67" descr="FF-CO2-201007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33" y="5536879"/>
            <a:ext cx="1811670" cy="1185821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88495" y="5285867"/>
            <a:ext cx="164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Fossil Fuel- NO</a:t>
            </a:r>
            <a:r>
              <a:rPr lang="en-US" sz="1400" baseline="-25000" dirty="0" smtClean="0">
                <a:latin typeface="+mj-lt"/>
              </a:rPr>
              <a:t>2</a:t>
            </a:r>
            <a:r>
              <a:rPr lang="en-US" sz="1400" dirty="0" smtClean="0">
                <a:latin typeface="+mj-lt"/>
              </a:rPr>
              <a:t>:CO</a:t>
            </a:r>
            <a:r>
              <a:rPr lang="en-US" sz="1400" baseline="-25000" dirty="0" smtClean="0">
                <a:latin typeface="+mj-lt"/>
              </a:rPr>
              <a:t>2</a:t>
            </a:r>
            <a:endParaRPr lang="en-US" sz="1400" baseline="-25000" dirty="0">
              <a:latin typeface="+mj-lt"/>
            </a:endParaRPr>
          </a:p>
        </p:txBody>
      </p:sp>
      <p:pic>
        <p:nvPicPr>
          <p:cNvPr id="69" name="Picture 68" descr="BB-CO2-201007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2203" y="5536880"/>
            <a:ext cx="1788115" cy="117040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1835400" y="5285867"/>
            <a:ext cx="2032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Combustion CO:CH4:CO</a:t>
            </a:r>
            <a:r>
              <a:rPr lang="en-US" sz="1400" baseline="-25000" dirty="0" smtClean="0">
                <a:latin typeface="+mj-lt"/>
              </a:rPr>
              <a:t>2</a:t>
            </a:r>
            <a:endParaRPr lang="en-US" sz="1400" baseline="-25000" dirty="0">
              <a:latin typeface="+mj-lt"/>
            </a:endParaRPr>
          </a:p>
        </p:txBody>
      </p:sp>
      <p:pic>
        <p:nvPicPr>
          <p:cNvPr id="71" name="Picture 70" descr="NOX_Flux-201007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9230" y="5308373"/>
            <a:ext cx="1413910" cy="926355"/>
          </a:xfrm>
          <a:prstGeom prst="rect">
            <a:avLst/>
          </a:prstGeom>
        </p:spPr>
      </p:pic>
      <p:pic>
        <p:nvPicPr>
          <p:cNvPr id="70" name="Picture 69" descr="BB-CO-20100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61433" y="5389228"/>
            <a:ext cx="1459155" cy="955998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197741" y="2498667"/>
            <a:ext cx="1537859" cy="100652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76926" y="3924668"/>
            <a:ext cx="1558674" cy="8522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1358138" y="6538006"/>
            <a:ext cx="11281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+mj-lt"/>
              </a:rPr>
              <a:t>Attribution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666290" y="5141321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CO</a:t>
            </a:r>
            <a:endParaRPr lang="en-US" sz="1400" dirty="0">
              <a:latin typeface="+mj-lt"/>
            </a:endParaRPr>
          </a:p>
        </p:txBody>
      </p:sp>
      <p:pic>
        <p:nvPicPr>
          <p:cNvPr id="3" name="Picture 2" descr="AMSR_E_L2_Ocean_V06_20100909_D_SST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8" y="2508055"/>
            <a:ext cx="1554478" cy="9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3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in total flux 2011-2010</a:t>
            </a:r>
            <a:endParaRPr lang="en-US" dirty="0"/>
          </a:p>
        </p:txBody>
      </p:sp>
      <p:pic>
        <p:nvPicPr>
          <p:cNvPr id="7" name="Picture 6" descr="gdfluxmapt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4061" r="2362"/>
          <a:stretch/>
        </p:blipFill>
        <p:spPr>
          <a:xfrm>
            <a:off x="998704" y="1010977"/>
            <a:ext cx="7198637" cy="58346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33237" y="3316498"/>
            <a:ext cx="974044" cy="64110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84051" y="3402801"/>
            <a:ext cx="974044" cy="64110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7029" y="2317850"/>
            <a:ext cx="974044" cy="64110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22851" y="3082247"/>
            <a:ext cx="974044" cy="64110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87871" y="2305522"/>
            <a:ext cx="468528" cy="4808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6620" y="3218135"/>
            <a:ext cx="1679779" cy="369332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Gatti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97029" y="4352402"/>
            <a:ext cx="1915909" cy="369332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Poulter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13107" y="1751252"/>
            <a:ext cx="167369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Basu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2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35" y="69813"/>
            <a:ext cx="8229600" cy="7572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Drought and the Tropical North Atlantic</a:t>
            </a:r>
            <a:endParaRPr lang="en-US" sz="3600" dirty="0"/>
          </a:p>
        </p:txBody>
      </p:sp>
      <p:pic>
        <p:nvPicPr>
          <p:cNvPr id="3" name="Picture 2" descr="tna_long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r="6776" b="9772"/>
          <a:stretch/>
        </p:blipFill>
        <p:spPr>
          <a:xfrm>
            <a:off x="3565348" y="1004388"/>
            <a:ext cx="4153034" cy="2982568"/>
          </a:xfrm>
          <a:prstGeom prst="rect">
            <a:avLst/>
          </a:prstGeom>
        </p:spPr>
      </p:pic>
      <p:pic>
        <p:nvPicPr>
          <p:cNvPr id="4" name="Picture 3" descr="map-atl-EquCylproj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17749"/>
          <a:stretch/>
        </p:blipFill>
        <p:spPr>
          <a:xfrm>
            <a:off x="271253" y="967401"/>
            <a:ext cx="2872816" cy="3106437"/>
          </a:xfrm>
          <a:prstGeom prst="rect">
            <a:avLst/>
          </a:prstGeom>
        </p:spPr>
      </p:pic>
      <p:pic>
        <p:nvPicPr>
          <p:cNvPr id="6" name="Picture 5" descr="nino4_long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2060" r="5363" b="9033"/>
          <a:stretch/>
        </p:blipFill>
        <p:spPr>
          <a:xfrm>
            <a:off x="5683190" y="4279631"/>
            <a:ext cx="3348845" cy="2578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6101" y="1393445"/>
            <a:ext cx="57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TNA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695017" y="1195912"/>
            <a:ext cx="912396" cy="5668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15655" y="3957605"/>
            <a:ext cx="11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 Nino 4.0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323" y="4006921"/>
            <a:ext cx="5351082" cy="2862323"/>
          </a:xfrm>
          <a:prstGeom prst="rect">
            <a:avLst/>
          </a:prstGeom>
          <a:solidFill>
            <a:srgbClr val="FCD5B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tropical North Atlantic experienced</a:t>
            </a:r>
          </a:p>
          <a:p>
            <a:r>
              <a:rPr lang="en-US" dirty="0" smtClean="0"/>
              <a:t>a record-breaking SST anomaly &gt;1.5°C. </a:t>
            </a:r>
          </a:p>
          <a:p>
            <a:endParaRPr lang="en-US" dirty="0"/>
          </a:p>
          <a:p>
            <a:r>
              <a:rPr lang="en-US" dirty="0" smtClean="0"/>
              <a:t>Consequence of a strong Central-Pacific “</a:t>
            </a:r>
            <a:r>
              <a:rPr lang="en-US" dirty="0" err="1" smtClean="0"/>
              <a:t>Modoki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El Nino amplified  by a </a:t>
            </a:r>
            <a:r>
              <a:rPr lang="en-US" dirty="0"/>
              <a:t>strong and persistent negative phase of the </a:t>
            </a:r>
            <a:r>
              <a:rPr lang="en-US" dirty="0" smtClean="0"/>
              <a:t>North Atlantic Oscillation (NAO) (Hu </a:t>
            </a:r>
            <a:r>
              <a:rPr lang="en-US" i="1" dirty="0" smtClean="0"/>
              <a:t>et al, </a:t>
            </a:r>
            <a:r>
              <a:rPr lang="en-US" dirty="0" smtClean="0"/>
              <a:t>J. Climate</a:t>
            </a:r>
            <a:r>
              <a:rPr lang="en-US" i="1" dirty="0" smtClean="0"/>
              <a:t> </a:t>
            </a:r>
            <a:r>
              <a:rPr lang="en-US" dirty="0" smtClean="0"/>
              <a:t>2011)</a:t>
            </a:r>
          </a:p>
          <a:p>
            <a:endParaRPr lang="en-US" dirty="0"/>
          </a:p>
          <a:p>
            <a:r>
              <a:rPr lang="en-US" dirty="0" smtClean="0"/>
              <a:t>Shifted ITCZ north leading to a dramatic Amazonian drought (Lewis </a:t>
            </a:r>
            <a:r>
              <a:rPr lang="en-US" i="1" dirty="0" smtClean="0"/>
              <a:t>et al</a:t>
            </a:r>
            <a:r>
              <a:rPr lang="en-US" dirty="0" smtClean="0"/>
              <a:t>, Science, 2010)</a:t>
            </a:r>
          </a:p>
        </p:txBody>
      </p:sp>
      <p:sp>
        <p:nvSpPr>
          <p:cNvPr id="11" name="Oval 10"/>
          <p:cNvSpPr/>
          <p:nvPr/>
        </p:nvSpPr>
        <p:spPr>
          <a:xfrm>
            <a:off x="8031066" y="4326937"/>
            <a:ext cx="912396" cy="5668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6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34" y="1472390"/>
            <a:ext cx="5148580" cy="2282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context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735242" y="2310913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40425" y="2961806"/>
            <a:ext cx="470751" cy="41137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0538" y="2437679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92522" y="330790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FPAR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480" y="4238518"/>
            <a:ext cx="4979274" cy="218565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427072" y="5095727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0868" y="5612911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37456" y="5534656"/>
            <a:ext cx="605972" cy="39164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1851" y="5926304"/>
            <a:ext cx="13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81468" y="4869971"/>
            <a:ext cx="427303" cy="48069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alculate_bio+burn_2010-2011_seasonal_dif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2" r="49681" b="3753"/>
          <a:stretch/>
        </p:blipFill>
        <p:spPr>
          <a:xfrm>
            <a:off x="61650" y="1338217"/>
            <a:ext cx="4087006" cy="2625387"/>
          </a:xfrm>
          <a:prstGeom prst="rect">
            <a:avLst/>
          </a:prstGeom>
        </p:spPr>
      </p:pic>
      <p:pic>
        <p:nvPicPr>
          <p:cNvPr id="22" name="Picture 21" descr="calculate_bio+burn_2010-2011_seasonal_prior_diff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t="61805" r="52592" b="34848"/>
          <a:stretch/>
        </p:blipFill>
        <p:spPr>
          <a:xfrm>
            <a:off x="296332" y="3826932"/>
            <a:ext cx="3724138" cy="34491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908308" y="2047901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157694" y="2545323"/>
            <a:ext cx="554836" cy="41648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93172" y="2093170"/>
            <a:ext cx="427303" cy="37387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20475" y="2684784"/>
            <a:ext cx="470751" cy="41137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11496" y="4006748"/>
            <a:ext cx="40451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GCPC Jan-Aug </a:t>
            </a:r>
            <a:r>
              <a:rPr lang="en-US" dirty="0" err="1" smtClean="0"/>
              <a:t>precip</a:t>
            </a:r>
            <a:r>
              <a:rPr lang="en-US" dirty="0" smtClean="0"/>
              <a:t> anomaly 2010-2011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484801" y="1248182"/>
            <a:ext cx="40101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AVHRR Annual FPAR anomaly 2010-2011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1608" y="1119340"/>
            <a:ext cx="298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CMS-Flux </a:t>
            </a:r>
            <a:r>
              <a:rPr lang="en-US" dirty="0" err="1" smtClean="0"/>
              <a:t>Terr</a:t>
            </a:r>
            <a:r>
              <a:rPr lang="en-US" dirty="0" smtClean="0"/>
              <a:t>.+BB 2011-2010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4201820"/>
            <a:ext cx="3563270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and FPAR anomalies in 2011 relative to 2010: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Mexico—low FPAR and </a:t>
            </a:r>
            <a:r>
              <a:rPr lang="en-US" dirty="0" err="1" smtClean="0"/>
              <a:t>preci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 Asia—exact opposite situation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Australia—record precipitation and high FPAR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Brazil—high </a:t>
            </a:r>
            <a:r>
              <a:rPr lang="en-US" dirty="0" err="1" smtClean="0"/>
              <a:t>precip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Southern Africa—moderately high </a:t>
            </a:r>
            <a:r>
              <a:rPr lang="en-US" dirty="0" err="1" smtClean="0"/>
              <a:t>precip</a:t>
            </a:r>
            <a:r>
              <a:rPr lang="en-US" dirty="0" smtClean="0"/>
              <a:t> and </a:t>
            </a:r>
            <a:r>
              <a:rPr lang="en-US" dirty="0" err="1" smtClean="0"/>
              <a:t>fpar</a:t>
            </a:r>
            <a:endParaRPr lang="en-US" dirty="0" smtClean="0"/>
          </a:p>
        </p:txBody>
      </p:sp>
      <p:sp>
        <p:nvSpPr>
          <p:cNvPr id="42" name="Oval 41"/>
          <p:cNvSpPr/>
          <p:nvPr/>
        </p:nvSpPr>
        <p:spPr>
          <a:xfrm>
            <a:off x="1335611" y="2469890"/>
            <a:ext cx="554836" cy="416483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06559" y="5424636"/>
            <a:ext cx="605972" cy="39164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gdgppcas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2061"/>
          <a:stretch/>
        </p:blipFill>
        <p:spPr>
          <a:xfrm>
            <a:off x="4241407" y="2705917"/>
            <a:ext cx="4882559" cy="4100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GPP-Solar induced fluorescence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8389" y="1006667"/>
            <a:ext cx="4695611" cy="175432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Solar induced fluorescence is a direct measure of photosynthetic activity (e.g., </a:t>
            </a:r>
            <a:r>
              <a:rPr lang="en-US" dirty="0" err="1" smtClean="0"/>
              <a:t>Porcar</a:t>
            </a:r>
            <a:r>
              <a:rPr lang="en-US" dirty="0" smtClean="0"/>
              <a:t>-Castell </a:t>
            </a:r>
            <a:r>
              <a:rPr lang="en-US" i="1" dirty="0" smtClean="0"/>
              <a:t>et al, </a:t>
            </a:r>
            <a:r>
              <a:rPr lang="en-US" dirty="0" smtClean="0"/>
              <a:t>2014)</a:t>
            </a:r>
            <a:r>
              <a:rPr lang="en-US" i="1" dirty="0" smtClean="0"/>
              <a:t>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Parazoo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, GCB, 2014 developed an inverse method to estimate GPP from </a:t>
            </a:r>
            <a:r>
              <a:rPr lang="en-US" dirty="0" smtClean="0"/>
              <a:t>satellite SIF </a:t>
            </a:r>
            <a:r>
              <a:rPr lang="en-US" dirty="0" smtClean="0"/>
              <a:t>and TRENDY models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99854" y="4603156"/>
            <a:ext cx="2396326" cy="2203738"/>
            <a:chOff x="-29280" y="1862657"/>
            <a:chExt cx="4684612" cy="47569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124" y="1862665"/>
              <a:ext cx="4290208" cy="41561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26413" y="5934267"/>
              <a:ext cx="2449937" cy="68535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Comic Sans MS"/>
                  <a:cs typeface="Comic Sans MS"/>
                </a:rPr>
                <a:t>Fluorescence</a:t>
              </a:r>
              <a:endParaRPr lang="en-US" sz="1100" dirty="0"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1636430" y="3469807"/>
              <a:ext cx="3932477" cy="7181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omic Sans MS"/>
                  <a:cs typeface="Comic Sans MS"/>
                </a:rPr>
                <a:t>GPP</a:t>
              </a:r>
              <a:endParaRPr lang="en-US" sz="1600" dirty="0"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132395"/>
              </p:ext>
            </p:extLst>
          </p:nvPr>
        </p:nvGraphicFramePr>
        <p:xfrm>
          <a:off x="-631200" y="1112407"/>
          <a:ext cx="5819645" cy="1296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Document" r:id="rId5" imgW="5486400" imgH="1206500" progId="Word.Document.12">
                  <p:embed/>
                </p:oleObj>
              </mc:Choice>
              <mc:Fallback>
                <p:oleObj name="Document" r:id="rId5" imgW="5486400" imgH="1206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631200" y="1112407"/>
                        <a:ext cx="5819645" cy="1296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22" y="2551843"/>
            <a:ext cx="513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 smtClean="0"/>
              <a:t>f</a:t>
            </a:r>
            <a:r>
              <a:rPr lang="en-US" b="1" dirty="0"/>
              <a:t>(</a:t>
            </a:r>
            <a:r>
              <a:rPr lang="en-US" b="1" dirty="0" smtClean="0"/>
              <a:t>β)</a:t>
            </a:r>
            <a:r>
              <a:rPr lang="en-US" dirty="0" smtClean="0"/>
              <a:t>=</a:t>
            </a:r>
            <a:r>
              <a:rPr lang="en-US" dirty="0"/>
              <a:t>GPP(</a:t>
            </a:r>
            <a:r>
              <a:rPr lang="en-US" dirty="0" err="1"/>
              <a:t>x,y,t</a:t>
            </a:r>
            <a:r>
              <a:rPr lang="en-US" dirty="0"/>
              <a:t>) =</a:t>
            </a:r>
            <a:r>
              <a:rPr lang="en-US" dirty="0" smtClean="0"/>
              <a:t> β</a:t>
            </a:r>
            <a:r>
              <a:rPr lang="en-US" baseline="-25000" dirty="0" smtClean="0"/>
              <a:t>GPP </a:t>
            </a:r>
            <a:r>
              <a:rPr lang="en-US" dirty="0" smtClean="0"/>
              <a:t>(</a:t>
            </a:r>
            <a:r>
              <a:rPr lang="en-US" dirty="0" err="1" smtClean="0"/>
              <a:t>x,y,t</a:t>
            </a:r>
            <a:r>
              <a:rPr lang="en-US" dirty="0" smtClean="0"/>
              <a:t>) * </a:t>
            </a:r>
            <a:r>
              <a:rPr lang="en-US" dirty="0" err="1" smtClean="0"/>
              <a:t>GPP</a:t>
            </a:r>
            <a:r>
              <a:rPr lang="en-US" baseline="-25000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x,y,t</a:t>
            </a:r>
            <a:r>
              <a:rPr lang="en-US" dirty="0" smtClean="0"/>
              <a:t>)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98027" y="2895095"/>
            <a:ext cx="474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cs typeface="Comic Sans MS"/>
              </a:rPr>
              <a:t>y: </a:t>
            </a:r>
            <a:r>
              <a:rPr lang="en-US" b="1" dirty="0" smtClean="0">
                <a:cs typeface="Comic Sans MS"/>
              </a:rPr>
              <a:t> </a:t>
            </a:r>
            <a:r>
              <a:rPr lang="en-US" dirty="0" smtClean="0">
                <a:cs typeface="Comic Sans MS"/>
              </a:rPr>
              <a:t>Inferred GPP</a:t>
            </a:r>
            <a:r>
              <a:rPr lang="en-US" b="1" dirty="0" smtClean="0">
                <a:cs typeface="Comic Sans MS"/>
              </a:rPr>
              <a:t> </a:t>
            </a:r>
            <a:r>
              <a:rPr lang="en-US" dirty="0" smtClean="0">
                <a:cs typeface="Comic Sans MS"/>
              </a:rPr>
              <a:t>(Fluorescence scaled to MPI)</a:t>
            </a:r>
            <a:endParaRPr lang="en-US" dirty="0"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9320" y="3210299"/>
            <a:ext cx="403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cs typeface="Comic Sans MS"/>
              </a:rPr>
              <a:t>R: </a:t>
            </a:r>
            <a:r>
              <a:rPr lang="en-US" dirty="0" smtClean="0">
                <a:cs typeface="Comic Sans MS"/>
              </a:rPr>
              <a:t>GPP Uncertainty</a:t>
            </a:r>
            <a:r>
              <a:rPr lang="en-US" b="1" dirty="0" smtClean="0">
                <a:cs typeface="Comic Sans MS"/>
              </a:rPr>
              <a:t> </a:t>
            </a:r>
            <a:r>
              <a:rPr lang="en-US" dirty="0" smtClean="0">
                <a:cs typeface="Comic Sans MS"/>
              </a:rPr>
              <a:t>(Measurement Error)</a:t>
            </a:r>
            <a:endParaRPr lang="en-US" dirty="0"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7928" y="3569557"/>
            <a:ext cx="312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cs typeface="Comic Sans MS"/>
              </a:rPr>
              <a:t>P: </a:t>
            </a:r>
            <a:r>
              <a:rPr lang="en-US" dirty="0" smtClean="0">
                <a:cs typeface="Comic Sans MS"/>
              </a:rPr>
              <a:t>Prior Uncertainty (TRENDY)</a:t>
            </a:r>
            <a:endParaRPr lang="en-US" dirty="0"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39660" y="3941689"/>
            <a:ext cx="380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cs typeface="Comic Sans MS"/>
              </a:rPr>
              <a:t>β</a:t>
            </a:r>
            <a:r>
              <a:rPr lang="en-US" b="1" i="1" baseline="-25000" dirty="0" smtClean="0">
                <a:cs typeface="Comic Sans MS"/>
              </a:rPr>
              <a:t>b</a:t>
            </a:r>
            <a:r>
              <a:rPr lang="en-US" dirty="0" smtClean="0">
                <a:cs typeface="Comic Sans MS"/>
              </a:rPr>
              <a:t> Prior Scale Factor (CASA or JULES)</a:t>
            </a:r>
            <a:endParaRPr lang="en-US" dirty="0">
              <a:cs typeface="Comic Sans MS"/>
            </a:endParaRP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956045"/>
              </p:ext>
            </p:extLst>
          </p:nvPr>
        </p:nvGraphicFramePr>
        <p:xfrm>
          <a:off x="4589845" y="4810332"/>
          <a:ext cx="15081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7" imgW="508000" imgH="279400" progId="Equation.DSMT4">
                  <p:embed/>
                </p:oleObj>
              </mc:Choice>
              <mc:Fallback>
                <p:oleObj name="Equation" r:id="rId7" imgW="5080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89845" y="4810332"/>
                        <a:ext cx="1508125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/>
          <p:cNvSpPr/>
          <p:nvPr/>
        </p:nvSpPr>
        <p:spPr>
          <a:xfrm>
            <a:off x="5299415" y="3591960"/>
            <a:ext cx="606506" cy="46427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43281" y="4137557"/>
            <a:ext cx="742129" cy="63375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803635" y="4260058"/>
            <a:ext cx="705139" cy="65920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740693" y="3775035"/>
            <a:ext cx="606506" cy="46427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135240" y="4443671"/>
            <a:ext cx="717469" cy="58655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Frankenberg </a:t>
            </a:r>
            <a:r>
              <a:rPr lang="en-US" i="1" dirty="0" smtClean="0"/>
              <a:t>et al </a:t>
            </a:r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5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Respiration: combustion</a:t>
            </a:r>
            <a:endParaRPr lang="en-US" dirty="0"/>
          </a:p>
        </p:txBody>
      </p:sp>
      <p:pic>
        <p:nvPicPr>
          <p:cNvPr id="3" name="Picture 2" descr="MOPITT-banner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957"/>
            <a:ext cx="9144000" cy="821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9055" y="1072622"/>
            <a:ext cx="599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Measurements of Pollution in the Atmosphere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gco2bdif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409" r="2055"/>
          <a:stretch/>
        </p:blipFill>
        <p:spPr>
          <a:xfrm>
            <a:off x="4105785" y="2194559"/>
            <a:ext cx="4981191" cy="4010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2" y="1874006"/>
            <a:ext cx="4167432" cy="1754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Carbon monoxide is a by-product of incomplete combustion.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MOPITT provides CO verticals with near surface sensitivity.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CMS-Flux estimates CO from MOPITT and converts to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6982" y="3748012"/>
            <a:ext cx="4216752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from biomass burning is calculated from CO/CO2 ratios (</a:t>
            </a:r>
            <a:r>
              <a:rPr lang="en-US" dirty="0" err="1" smtClean="0"/>
              <a:t>Andreae</a:t>
            </a:r>
            <a:r>
              <a:rPr lang="en-US" dirty="0" smtClean="0"/>
              <a:t> and </a:t>
            </a:r>
            <a:r>
              <a:rPr lang="en-US" dirty="0" err="1" smtClean="0"/>
              <a:t>Merlet</a:t>
            </a:r>
            <a:r>
              <a:rPr lang="en-US" dirty="0" smtClean="0"/>
              <a:t>, GBC, 2001)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Emission factors are </a:t>
            </a:r>
            <a:r>
              <a:rPr lang="en-US" dirty="0"/>
              <a:t>a function of dry mass (given) and burning efficiency, which is a function of plant function type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07665" y="3480999"/>
            <a:ext cx="791438" cy="624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18698" y="3456340"/>
            <a:ext cx="877747" cy="64921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46908" y="2987590"/>
            <a:ext cx="791438" cy="624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emission_facto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r="2543" b="69359"/>
          <a:stretch/>
        </p:blipFill>
        <p:spPr>
          <a:xfrm>
            <a:off x="1293739" y="5304178"/>
            <a:ext cx="2553115" cy="1439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82487" y="6253878"/>
            <a:ext cx="17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Emission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1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SA_f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NASA_fade.potx</Template>
  <TotalTime>18245</TotalTime>
  <Words>2705</Words>
  <Application>Microsoft Macintosh PowerPoint</Application>
  <PresentationFormat>On-screen Show (4:3)</PresentationFormat>
  <Paragraphs>325</Paragraphs>
  <Slides>35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NASA_fade</vt:lpstr>
      <vt:lpstr>Document</vt:lpstr>
      <vt:lpstr>MathType 6.0 Equation</vt:lpstr>
      <vt:lpstr>Equation</vt:lpstr>
      <vt:lpstr>PowerPoint Presentation</vt:lpstr>
      <vt:lpstr>PowerPoint Presentation</vt:lpstr>
      <vt:lpstr>Atmospheric CO2 Growth Rate</vt:lpstr>
      <vt:lpstr>PowerPoint Presentation</vt:lpstr>
      <vt:lpstr>Changes in total flux 2011-2010</vt:lpstr>
      <vt:lpstr>Drought and the Tropical North Atlantic</vt:lpstr>
      <vt:lpstr>Environmental context</vt:lpstr>
      <vt:lpstr>GPP-Solar induced fluorescence</vt:lpstr>
      <vt:lpstr>Respiration: combustion</vt:lpstr>
      <vt:lpstr>Flux decomposition</vt:lpstr>
      <vt:lpstr>Brazil</vt:lpstr>
      <vt:lpstr>Mexico</vt:lpstr>
      <vt:lpstr>Regional drivers</vt:lpstr>
      <vt:lpstr>Conclusions</vt:lpstr>
      <vt:lpstr>Zonal divide</vt:lpstr>
      <vt:lpstr>Link between tropical temperatures and CO2 growth rate</vt:lpstr>
      <vt:lpstr>Attribution Strategy</vt:lpstr>
      <vt:lpstr>CASA-GFED3 terrestrial eco-system model</vt:lpstr>
      <vt:lpstr>FFDAS-Fossil Fuel fluctuations</vt:lpstr>
      <vt:lpstr>ECCO2-Darwin 4D-var Ocean Estimate</vt:lpstr>
      <vt:lpstr>Comparison to GOSAT v3.3</vt:lpstr>
      <vt:lpstr>Tropical Driver of the Atmospheric Growth Rate</vt:lpstr>
      <vt:lpstr>Regional Flux Change (2011-2010)</vt:lpstr>
      <vt:lpstr>Conclusions</vt:lpstr>
      <vt:lpstr>Linking the subtropics to the tropics</vt:lpstr>
      <vt:lpstr>Summertime….when the sampling is easy</vt:lpstr>
      <vt:lpstr>Fossil Fuel Data Assimilation System</vt:lpstr>
      <vt:lpstr>Spatial driver of  the CO2 growth rate</vt:lpstr>
      <vt:lpstr>BACKUP</vt:lpstr>
      <vt:lpstr>NH temperature response</vt:lpstr>
      <vt:lpstr>Anthropogenic emissions</vt:lpstr>
      <vt:lpstr>CASA-GFED NEE uncertainty: role of the tropics</vt:lpstr>
      <vt:lpstr>ECCO2-Darwin 4D-var Ocean Estimate</vt:lpstr>
      <vt:lpstr>ECCO2-Darwin ocean biogeochemical model</vt:lpstr>
      <vt:lpstr>4D-var assimilation approach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Bowman</dc:creator>
  <cp:lastModifiedBy>Kevin Bowman</cp:lastModifiedBy>
  <cp:revision>192</cp:revision>
  <dcterms:created xsi:type="dcterms:W3CDTF">2013-08-04T21:50:34Z</dcterms:created>
  <dcterms:modified xsi:type="dcterms:W3CDTF">2014-11-13T04:44:38Z</dcterms:modified>
</cp:coreProperties>
</file>